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9"/>
    <p:sldId id="257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  <p:sldId id="283" r:id="rId86"/>
    <p:sldId id="284" r:id="rId87"/>
    <p:sldId id="285" r:id="rId88"/>
    <p:sldId id="286" r:id="rId89"/>
    <p:sldId id="287" r:id="rId90"/>
    <p:sldId id="288" r:id="rId91"/>
    <p:sldId id="289" r:id="rId92"/>
    <p:sldId id="290" r:id="rId93"/>
    <p:sldId id="291" r:id="rId94"/>
    <p:sldId id="292" r:id="rId95"/>
    <p:sldId id="293" r:id="rId96"/>
    <p:sldId id="294" r:id="rId97"/>
    <p:sldId id="295" r:id="rId98"/>
    <p:sldId id="296" r:id="rId99"/>
    <p:sldId id="297" r:id="rId10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digiana Toybox" charset="1" panose="02000500000000000000"/>
      <p:regular r:id="rId10"/>
    </p:embeddedFont>
    <p:embeddedFont>
      <p:font typeface="Adigiana Toybox Bold" charset="1" panose="02000500000000000000"/>
      <p:regular r:id="rId11"/>
    </p:embeddedFont>
    <p:embeddedFont>
      <p:font typeface="Adigiana Toybox Italics" charset="1" panose="02000500000000000000"/>
      <p:regular r:id="rId12"/>
    </p:embeddedFont>
    <p:embeddedFont>
      <p:font typeface="Adigiana Toybox Bold Italics" charset="1" panose="02000500000000000000"/>
      <p:regular r:id="rId13"/>
    </p:embeddedFont>
    <p:embeddedFont>
      <p:font typeface="Sweet Apricot" charset="1" panose="00000000000000000000"/>
      <p:regular r:id="rId14"/>
    </p:embeddedFont>
    <p:embeddedFont>
      <p:font typeface="Canva Sans 1" charset="1" panose="020B0503030501040103"/>
      <p:regular r:id="rId15"/>
    </p:embeddedFont>
    <p:embeddedFont>
      <p:font typeface="Canva Sans 1 Bold" charset="1" panose="020B0803030501040103"/>
      <p:regular r:id="rId16"/>
    </p:embeddedFont>
    <p:embeddedFont>
      <p:font typeface="Canva Sans 1 Italics" charset="1" panose="020B0503030501040103"/>
      <p:regular r:id="rId17"/>
    </p:embeddedFont>
    <p:embeddedFont>
      <p:font typeface="Canva Sans 1 Bold Italics" charset="1" panose="020B0803030501040103"/>
      <p:regular r:id="rId18"/>
    </p:embeddedFont>
    <p:embeddedFont>
      <p:font typeface="Knockout Cruiserweight" charset="1" panose="02000503030000020004"/>
      <p:regular r:id="rId19"/>
    </p:embeddedFont>
    <p:embeddedFont>
      <p:font typeface="Knockout Cruiserweight Bold" charset="1" panose="02000503060000020004"/>
      <p:regular r:id="rId20"/>
    </p:embeddedFont>
    <p:embeddedFont>
      <p:font typeface="Knockout Cruiserweight Ultra-Bold" charset="1" panose="02000503060000020004"/>
      <p:regular r:id="rId21"/>
    </p:embeddedFont>
    <p:embeddedFont>
      <p:font typeface="Canva Sans 2" charset="1" panose="020B0503030501040103"/>
      <p:regular r:id="rId22"/>
    </p:embeddedFont>
    <p:embeddedFont>
      <p:font typeface="Canva Sans 2 Bold" charset="1" panose="020B0803030501040103"/>
      <p:regular r:id="rId23"/>
    </p:embeddedFont>
    <p:embeddedFont>
      <p:font typeface="Canva Sans 2 Italics" charset="1" panose="020B0503030501040103"/>
      <p:regular r:id="rId24"/>
    </p:embeddedFont>
    <p:embeddedFont>
      <p:font typeface="Canva Sans 2 Bold Italics" charset="1" panose="020B0803030501040103"/>
      <p:regular r:id="rId25"/>
    </p:embeddedFont>
    <p:embeddedFont>
      <p:font typeface="Canva Sans 2 Medium" charset="1" panose="020B0603030501040103"/>
      <p:regular r:id="rId26"/>
    </p:embeddedFont>
    <p:embeddedFont>
      <p:font typeface="Canva Sans 2 Medium Italics" charset="1" panose="020B0603030501040103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Poppins Thin" charset="1" panose="00000300000000000000"/>
      <p:regular r:id="rId32"/>
    </p:embeddedFont>
    <p:embeddedFont>
      <p:font typeface="Poppins Thin Italics" charset="1" panose="00000300000000000000"/>
      <p:regular r:id="rId33"/>
    </p:embeddedFont>
    <p:embeddedFont>
      <p:font typeface="Poppins Extra-Light" charset="1" panose="00000300000000000000"/>
      <p:regular r:id="rId34"/>
    </p:embeddedFont>
    <p:embeddedFont>
      <p:font typeface="Poppins Extra-Light Italics" charset="1" panose="00000300000000000000"/>
      <p:regular r:id="rId35"/>
    </p:embeddedFont>
    <p:embeddedFont>
      <p:font typeface="Poppins Light" charset="1" panose="00000400000000000000"/>
      <p:regular r:id="rId36"/>
    </p:embeddedFont>
    <p:embeddedFont>
      <p:font typeface="Poppins Light Italics" charset="1" panose="00000400000000000000"/>
      <p:regular r:id="rId37"/>
    </p:embeddedFont>
    <p:embeddedFont>
      <p:font typeface="Poppins Medium" charset="1" panose="00000600000000000000"/>
      <p:regular r:id="rId38"/>
    </p:embeddedFont>
    <p:embeddedFont>
      <p:font typeface="Poppins Medium Italics" charset="1" panose="00000600000000000000"/>
      <p:regular r:id="rId39"/>
    </p:embeddedFont>
    <p:embeddedFont>
      <p:font typeface="Poppins Semi-Bold" charset="1" panose="00000700000000000000"/>
      <p:regular r:id="rId40"/>
    </p:embeddedFont>
    <p:embeddedFont>
      <p:font typeface="Poppins Semi-Bold Italics" charset="1" panose="00000700000000000000"/>
      <p:regular r:id="rId41"/>
    </p:embeddedFont>
    <p:embeddedFont>
      <p:font typeface="Poppins Ultra-Bold" charset="1" panose="00000900000000000000"/>
      <p:regular r:id="rId42"/>
    </p:embeddedFont>
    <p:embeddedFont>
      <p:font typeface="Poppins Ultra-Bold Italics" charset="1" panose="00000900000000000000"/>
      <p:regular r:id="rId43"/>
    </p:embeddedFont>
    <p:embeddedFont>
      <p:font typeface="Poppins Heavy" charset="1" panose="00000A00000000000000"/>
      <p:regular r:id="rId44"/>
    </p:embeddedFont>
    <p:embeddedFont>
      <p:font typeface="Poppins Heavy Italics" charset="1" panose="00000A00000000000000"/>
      <p:regular r:id="rId45"/>
    </p:embeddedFont>
    <p:embeddedFont>
      <p:font typeface="Rubik" charset="1" panose="00000000000000000000"/>
      <p:regular r:id="rId46"/>
    </p:embeddedFont>
    <p:embeddedFont>
      <p:font typeface="Rubik Bold" charset="1" panose="00000800000000000000"/>
      <p:regular r:id="rId47"/>
    </p:embeddedFont>
    <p:embeddedFont>
      <p:font typeface="Rubik Italics" charset="1" panose="00000000000000000000"/>
      <p:regular r:id="rId48"/>
    </p:embeddedFont>
    <p:embeddedFont>
      <p:font typeface="Rubik Bold Italics" charset="1" panose="00000800000000000000"/>
      <p:regular r:id="rId49"/>
    </p:embeddedFont>
    <p:embeddedFont>
      <p:font typeface="Rubik Light" charset="1" panose="00000400000000000000"/>
      <p:regular r:id="rId50"/>
    </p:embeddedFont>
    <p:embeddedFont>
      <p:font typeface="Rubik Light Italics" charset="1" panose="00000400000000000000"/>
      <p:regular r:id="rId51"/>
    </p:embeddedFont>
    <p:embeddedFont>
      <p:font typeface="Rubik Medium" charset="1" panose="00000600000000000000"/>
      <p:regular r:id="rId52"/>
    </p:embeddedFont>
    <p:embeddedFont>
      <p:font typeface="Rubik Medium Italics" charset="1" panose="00000600000000000000"/>
      <p:regular r:id="rId53"/>
    </p:embeddedFont>
    <p:embeddedFont>
      <p:font typeface="Rubik Semi-Bold" charset="1" panose="00000000000000000000"/>
      <p:regular r:id="rId54"/>
    </p:embeddedFont>
    <p:embeddedFont>
      <p:font typeface="Rubik Semi-Bold Italics" charset="1" panose="00000000000000000000"/>
      <p:regular r:id="rId55"/>
    </p:embeddedFont>
    <p:embeddedFont>
      <p:font typeface="Rubik Heavy" charset="1" panose="00000A00000000000000"/>
      <p:regular r:id="rId56"/>
    </p:embeddedFont>
    <p:embeddedFont>
      <p:font typeface="Rubik Heavy Italics" charset="1" panose="00000A00000000000000"/>
      <p:regular r:id="rId57"/>
    </p:embeddedFont>
    <p:embeddedFont>
      <p:font typeface="Poetsen" charset="1" panose="020108030300000D0203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42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slides/slide1.xml" Type="http://schemas.openxmlformats.org/officeDocument/2006/relationships/slide"/><Relationship Id="rId6" Target="fonts/font6.fntdata" Type="http://schemas.openxmlformats.org/officeDocument/2006/relationships/font"/><Relationship Id="rId60" Target="slides/slide2.xml" Type="http://schemas.openxmlformats.org/officeDocument/2006/relationships/slide"/><Relationship Id="rId61" Target="slides/slide3.xml" Type="http://schemas.openxmlformats.org/officeDocument/2006/relationships/slide"/><Relationship Id="rId62" Target="slides/slide4.xml" Type="http://schemas.openxmlformats.org/officeDocument/2006/relationships/slide"/><Relationship Id="rId63" Target="slides/slide5.xml" Type="http://schemas.openxmlformats.org/officeDocument/2006/relationships/slide"/><Relationship Id="rId64" Target="slides/slide6.xml" Type="http://schemas.openxmlformats.org/officeDocument/2006/relationships/slide"/><Relationship Id="rId65" Target="slides/slide7.xml" Type="http://schemas.openxmlformats.org/officeDocument/2006/relationships/slide"/><Relationship Id="rId66" Target="slides/slide8.xml" Type="http://schemas.openxmlformats.org/officeDocument/2006/relationships/slide"/><Relationship Id="rId67" Target="slides/slide9.xml" Type="http://schemas.openxmlformats.org/officeDocument/2006/relationships/slide"/><Relationship Id="rId68" Target="slides/slide10.xml" Type="http://schemas.openxmlformats.org/officeDocument/2006/relationships/slide"/><Relationship Id="rId69" Target="slides/slide11.xml" Type="http://schemas.openxmlformats.org/officeDocument/2006/relationships/slide"/><Relationship Id="rId7" Target="fonts/font7.fntdata" Type="http://schemas.openxmlformats.org/officeDocument/2006/relationships/font"/><Relationship Id="rId70" Target="slides/slide12.xml" Type="http://schemas.openxmlformats.org/officeDocument/2006/relationships/slide"/><Relationship Id="rId71" Target="slides/slide13.xml" Type="http://schemas.openxmlformats.org/officeDocument/2006/relationships/slide"/><Relationship Id="rId72" Target="slides/slide14.xml" Type="http://schemas.openxmlformats.org/officeDocument/2006/relationships/slide"/><Relationship Id="rId73" Target="slides/slide15.xml" Type="http://schemas.openxmlformats.org/officeDocument/2006/relationships/slide"/><Relationship Id="rId74" Target="slides/slide16.xml" Type="http://schemas.openxmlformats.org/officeDocument/2006/relationships/slide"/><Relationship Id="rId75" Target="slides/slide17.xml" Type="http://schemas.openxmlformats.org/officeDocument/2006/relationships/slide"/><Relationship Id="rId76" Target="slides/slide18.xml" Type="http://schemas.openxmlformats.org/officeDocument/2006/relationships/slide"/><Relationship Id="rId77" Target="slides/slide19.xml" Type="http://schemas.openxmlformats.org/officeDocument/2006/relationships/slide"/><Relationship Id="rId78" Target="slides/slide20.xml" Type="http://schemas.openxmlformats.org/officeDocument/2006/relationships/slide"/><Relationship Id="rId79" Target="slides/slide21.xml" Type="http://schemas.openxmlformats.org/officeDocument/2006/relationships/slide"/><Relationship Id="rId8" Target="fonts/font8.fntdata" Type="http://schemas.openxmlformats.org/officeDocument/2006/relationships/font"/><Relationship Id="rId80" Target="slides/slide22.xml" Type="http://schemas.openxmlformats.org/officeDocument/2006/relationships/slide"/><Relationship Id="rId81" Target="slides/slide23.xml" Type="http://schemas.openxmlformats.org/officeDocument/2006/relationships/slide"/><Relationship Id="rId82" Target="slides/slide24.xml" Type="http://schemas.openxmlformats.org/officeDocument/2006/relationships/slide"/><Relationship Id="rId83" Target="slides/slide25.xml" Type="http://schemas.openxmlformats.org/officeDocument/2006/relationships/slide"/><Relationship Id="rId84" Target="slides/slide26.xml" Type="http://schemas.openxmlformats.org/officeDocument/2006/relationships/slide"/><Relationship Id="rId85" Target="slides/slide27.xml" Type="http://schemas.openxmlformats.org/officeDocument/2006/relationships/slide"/><Relationship Id="rId86" Target="slides/slide28.xml" Type="http://schemas.openxmlformats.org/officeDocument/2006/relationships/slide"/><Relationship Id="rId87" Target="slides/slide29.xml" Type="http://schemas.openxmlformats.org/officeDocument/2006/relationships/slide"/><Relationship Id="rId88" Target="slides/slide30.xml" Type="http://schemas.openxmlformats.org/officeDocument/2006/relationships/slide"/><Relationship Id="rId89" Target="slides/slide31.xml" Type="http://schemas.openxmlformats.org/officeDocument/2006/relationships/slide"/><Relationship Id="rId9" Target="fonts/font9.fntdata" Type="http://schemas.openxmlformats.org/officeDocument/2006/relationships/font"/><Relationship Id="rId90" Target="slides/slide32.xml" Type="http://schemas.openxmlformats.org/officeDocument/2006/relationships/slide"/><Relationship Id="rId91" Target="slides/slide33.xml" Type="http://schemas.openxmlformats.org/officeDocument/2006/relationships/slide"/><Relationship Id="rId92" Target="slides/slide34.xml" Type="http://schemas.openxmlformats.org/officeDocument/2006/relationships/slide"/><Relationship Id="rId93" Target="slides/slide35.xml" Type="http://schemas.openxmlformats.org/officeDocument/2006/relationships/slide"/><Relationship Id="rId94" Target="slides/slide36.xml" Type="http://schemas.openxmlformats.org/officeDocument/2006/relationships/slide"/><Relationship Id="rId95" Target="slides/slide37.xml" Type="http://schemas.openxmlformats.org/officeDocument/2006/relationships/slide"/><Relationship Id="rId96" Target="slides/slide38.xml" Type="http://schemas.openxmlformats.org/officeDocument/2006/relationships/slide"/><Relationship Id="rId97" Target="slides/slide39.xml" Type="http://schemas.openxmlformats.org/officeDocument/2006/relationships/slide"/><Relationship Id="rId98" Target="slides/slide40.xml" Type="http://schemas.openxmlformats.org/officeDocument/2006/relationships/slide"/><Relationship Id="rId99" Target="slides/slide41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jpe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68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79.pn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Relationship Id="rId4" Target="../media/image97.sv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gif" Type="http://schemas.openxmlformats.org/officeDocument/2006/relationships/image"/><Relationship Id="rId3" Target="../media/image106.png" Type="http://schemas.openxmlformats.org/officeDocument/2006/relationships/image"/><Relationship Id="rId4" Target="../media/image107.svg" Type="http://schemas.openxmlformats.org/officeDocument/2006/relationships/image"/><Relationship Id="rId5" Target="../media/image108.png" Type="http://schemas.openxmlformats.org/officeDocument/2006/relationships/image"/><Relationship Id="rId6" Target="../media/image10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png" Type="http://schemas.openxmlformats.org/officeDocument/2006/relationships/image"/><Relationship Id="rId4" Target="../media/image11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11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20.png" Type="http://schemas.openxmlformats.org/officeDocument/2006/relationships/image"/><Relationship Id="rId4" Target="../media/image121.png" Type="http://schemas.openxmlformats.org/officeDocument/2006/relationships/image"/><Relationship Id="rId5" Target="../media/image122.png" Type="http://schemas.openxmlformats.org/officeDocument/2006/relationships/image"/><Relationship Id="rId6" Target="../media/image123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Relationship Id="rId3" Target="../media/image1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jpe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0826" y="8905716"/>
            <a:ext cx="20429652" cy="1749036"/>
            <a:chOff x="0" y="0"/>
            <a:chExt cx="27239536" cy="233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55823" y="706954"/>
            <a:ext cx="17362349" cy="9781426"/>
            <a:chOff x="0" y="0"/>
            <a:chExt cx="23149799" cy="1304190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5980417" cy="10550439"/>
              <a:chOff x="0" y="0"/>
              <a:chExt cx="3156626" cy="208403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56626" cy="2084037"/>
              </a:xfrm>
              <a:custGeom>
                <a:avLst/>
                <a:gdLst/>
                <a:ahLst/>
                <a:cxnLst/>
                <a:rect r="r" b="b" t="t" l="l"/>
                <a:pathLst>
                  <a:path h="2084037" w="3156626">
                    <a:moveTo>
                      <a:pt x="20024" y="0"/>
                    </a:moveTo>
                    <a:lnTo>
                      <a:pt x="3136601" y="0"/>
                    </a:lnTo>
                    <a:cubicBezTo>
                      <a:pt x="3141912" y="0"/>
                      <a:pt x="3147005" y="2110"/>
                      <a:pt x="3150761" y="5865"/>
                    </a:cubicBezTo>
                    <a:cubicBezTo>
                      <a:pt x="3154516" y="9620"/>
                      <a:pt x="3156626" y="14714"/>
                      <a:pt x="3156626" y="20024"/>
                    </a:cubicBezTo>
                    <a:lnTo>
                      <a:pt x="3156626" y="2064013"/>
                    </a:lnTo>
                    <a:cubicBezTo>
                      <a:pt x="3156626" y="2069324"/>
                      <a:pt x="3154516" y="2074417"/>
                      <a:pt x="3150761" y="2078172"/>
                    </a:cubicBezTo>
                    <a:cubicBezTo>
                      <a:pt x="3147005" y="2081928"/>
                      <a:pt x="3141912" y="2084037"/>
                      <a:pt x="3136601" y="2084037"/>
                    </a:cubicBezTo>
                    <a:lnTo>
                      <a:pt x="20024" y="2084037"/>
                    </a:lnTo>
                    <a:cubicBezTo>
                      <a:pt x="14714" y="2084037"/>
                      <a:pt x="9620" y="2081928"/>
                      <a:pt x="5865" y="2078172"/>
                    </a:cubicBezTo>
                    <a:cubicBezTo>
                      <a:pt x="2110" y="2074417"/>
                      <a:pt x="0" y="2069324"/>
                      <a:pt x="0" y="2064013"/>
                    </a:cubicBezTo>
                    <a:lnTo>
                      <a:pt x="0" y="20024"/>
                    </a:lnTo>
                    <a:cubicBezTo>
                      <a:pt x="0" y="14714"/>
                      <a:pt x="2110" y="9620"/>
                      <a:pt x="5865" y="5865"/>
                    </a:cubicBezTo>
                    <a:cubicBezTo>
                      <a:pt x="9620" y="2110"/>
                      <a:pt x="14714" y="0"/>
                      <a:pt x="20024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156626" cy="21411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330557"/>
              <a:ext cx="23149799" cy="12711344"/>
            </a:xfrm>
            <a:custGeom>
              <a:avLst/>
              <a:gdLst/>
              <a:ahLst/>
              <a:cxnLst/>
              <a:rect r="r" b="b" t="t" l="l"/>
              <a:pathLst>
                <a:path h="12711344" w="23149799">
                  <a:moveTo>
                    <a:pt x="0" y="0"/>
                  </a:moveTo>
                  <a:lnTo>
                    <a:pt x="23149799" y="0"/>
                  </a:lnTo>
                  <a:lnTo>
                    <a:pt x="23149799" y="12711344"/>
                  </a:lnTo>
                  <a:lnTo>
                    <a:pt x="0" y="12711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714942" y="720228"/>
              <a:ext cx="14499687" cy="7664074"/>
              <a:chOff x="0" y="0"/>
              <a:chExt cx="2284104" cy="12073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84104" cy="1207305"/>
              </a:xfrm>
              <a:custGeom>
                <a:avLst/>
                <a:gdLst/>
                <a:ahLst/>
                <a:cxnLst/>
                <a:rect r="r" b="b" t="t" l="l"/>
                <a:pathLst>
                  <a:path h="1207305" w="2284104">
                    <a:moveTo>
                      <a:pt x="0" y="0"/>
                    </a:moveTo>
                    <a:lnTo>
                      <a:pt x="2284104" y="0"/>
                    </a:lnTo>
                    <a:lnTo>
                      <a:pt x="2284104" y="1207305"/>
                    </a:lnTo>
                    <a:lnTo>
                      <a:pt x="0" y="1207305"/>
                    </a:lnTo>
                    <a:close/>
                  </a:path>
                </a:pathLst>
              </a:custGeom>
              <a:solidFill>
                <a:srgbClr val="FEF7E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66675"/>
                <a:ext cx="2284104" cy="1273980"/>
              </a:xfrm>
              <a:prstGeom prst="rect">
                <a:avLst/>
              </a:prstGeom>
            </p:spPr>
            <p:txBody>
              <a:bodyPr anchor="ctr" rtlCol="false" tIns="63700" lIns="63700" bIns="63700" rIns="63700"/>
              <a:lstStyle/>
              <a:p>
                <a:pPr algn="ctr">
                  <a:lnSpc>
                    <a:spcPts val="3335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5352728" y="3802787"/>
            <a:ext cx="650739" cy="6507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682346" y="1741377"/>
            <a:ext cx="8844587" cy="10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8147">
                <a:solidFill>
                  <a:srgbClr val="3B435F"/>
                </a:solidFill>
                <a:latin typeface="Poetsen"/>
              </a:rPr>
              <a:t>Topic Outline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22542" y="3783880"/>
            <a:ext cx="3717370" cy="59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Semi-Bold"/>
              </a:rPr>
              <a:t>Introduction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356977" y="4946928"/>
            <a:ext cx="650739" cy="65073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222542" y="4709182"/>
            <a:ext cx="3717370" cy="117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Semi-Bold"/>
              </a:rPr>
              <a:t>Data Cleaning &amp; Preparation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04640" y="3224138"/>
            <a:ext cx="650739" cy="65073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974454" y="2913941"/>
            <a:ext cx="3717370" cy="117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Semi-Bold"/>
              </a:rPr>
              <a:t>Exploratory Data Analysis (EDA)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104640" y="4621559"/>
            <a:ext cx="650739" cy="65073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4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974454" y="4602651"/>
            <a:ext cx="3717370" cy="593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Semi-Bold"/>
              </a:rPr>
              <a:t>Model Training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104640" y="5855189"/>
            <a:ext cx="650739" cy="65073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Poetsen"/>
                </a:rPr>
                <a:t>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974454" y="5710305"/>
            <a:ext cx="3074429" cy="117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3B435F"/>
                </a:solidFill>
                <a:latin typeface="Poppins Semi-Bold"/>
              </a:rPr>
              <a:t>Conclusion &amp; Insights</a:t>
            </a:r>
          </a:p>
        </p:txBody>
      </p:sp>
      <p:sp>
        <p:nvSpPr>
          <p:cNvPr name="Freeform 34" id="34"/>
          <p:cNvSpPr/>
          <p:nvPr/>
        </p:nvSpPr>
        <p:spPr>
          <a:xfrm flipH="true" flipV="false" rot="0">
            <a:off x="164161" y="4128157"/>
            <a:ext cx="5518186" cy="5769966"/>
          </a:xfrm>
          <a:custGeom>
            <a:avLst/>
            <a:gdLst/>
            <a:ahLst/>
            <a:cxnLst/>
            <a:rect r="r" b="b" t="t" l="l"/>
            <a:pathLst>
              <a:path h="5769966" w="5518186">
                <a:moveTo>
                  <a:pt x="5518185" y="0"/>
                </a:moveTo>
                <a:lnTo>
                  <a:pt x="0" y="0"/>
                </a:lnTo>
                <a:lnTo>
                  <a:pt x="0" y="5769966"/>
                </a:lnTo>
                <a:lnTo>
                  <a:pt x="5518185" y="5769966"/>
                </a:lnTo>
                <a:lnTo>
                  <a:pt x="55181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3912" y="8149964"/>
            <a:ext cx="1646080" cy="1646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58123" y="547264"/>
            <a:ext cx="1646080" cy="16460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049693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0"/>
                </a:moveTo>
                <a:lnTo>
                  <a:pt x="2607259" y="0"/>
                </a:lnTo>
                <a:lnTo>
                  <a:pt x="2607259" y="2607259"/>
                </a:lnTo>
                <a:lnTo>
                  <a:pt x="0" y="260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11656952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0"/>
                </a:moveTo>
                <a:lnTo>
                  <a:pt x="0" y="0"/>
                </a:lnTo>
                <a:lnTo>
                  <a:pt x="0" y="2607259"/>
                </a:lnTo>
                <a:lnTo>
                  <a:pt x="2607258" y="2607259"/>
                </a:lnTo>
                <a:lnTo>
                  <a:pt x="2607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36270" y="6219106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89532" y="2117130"/>
            <a:ext cx="3763446" cy="70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RENAME JAM TO VERY HIGH IN ROAD TRAFFIC DENSITY COLUMN</a:t>
            </a:r>
            <a:r>
              <a:rPr lang="en-US" sz="5000" spc="610">
                <a:solidFill>
                  <a:srgbClr val="D7F2FC"/>
                </a:solidFill>
                <a:latin typeface="Sweet Apricot"/>
              </a:rPr>
              <a:t> 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28697" y="654301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04486" y="8069982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88421" y="2497378"/>
            <a:ext cx="3575922" cy="55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CHANGE ANY STRING TO INTEGER FOR NUMERICAL COLUMNS </a:t>
            </a:r>
          </a:p>
          <a:p>
            <a:pPr algn="ctr">
              <a:lnSpc>
                <a:spcPts val="180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-5400000">
            <a:off x="12912059" y="618253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2912059" y="425353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2912059" y="264567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2912059" y="68009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400000">
            <a:off x="8436270" y="458905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8436270" y="283532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10800000">
            <a:off x="7181163" y="6667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2607259"/>
                </a:moveTo>
                <a:lnTo>
                  <a:pt x="0" y="2607259"/>
                </a:lnTo>
                <a:lnTo>
                  <a:pt x="0" y="0"/>
                </a:lnTo>
                <a:lnTo>
                  <a:pt x="2607258" y="0"/>
                </a:lnTo>
                <a:lnTo>
                  <a:pt x="2607258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-10800000">
            <a:off x="4573904" y="6667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2607259"/>
                </a:moveTo>
                <a:lnTo>
                  <a:pt x="2607259" y="2607259"/>
                </a:lnTo>
                <a:lnTo>
                  <a:pt x="2607259" y="0"/>
                </a:lnTo>
                <a:lnTo>
                  <a:pt x="0" y="0"/>
                </a:lnTo>
                <a:lnTo>
                  <a:pt x="0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3960481" y="328735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5400000">
            <a:off x="3960481" y="502730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10800000">
            <a:off x="2705374" y="637945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9" y="0"/>
                </a:moveTo>
                <a:lnTo>
                  <a:pt x="0" y="0"/>
                </a:lnTo>
                <a:lnTo>
                  <a:pt x="0" y="2607258"/>
                </a:lnTo>
                <a:lnTo>
                  <a:pt x="2607259" y="2607258"/>
                </a:lnTo>
                <a:lnTo>
                  <a:pt x="26072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807741" y="8247985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0" y="823196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049" y="-605435"/>
            <a:ext cx="19080099" cy="12752657"/>
            <a:chOff x="0" y="0"/>
            <a:chExt cx="25440132" cy="170035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01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972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01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972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50795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56920" y="6473436"/>
            <a:ext cx="3605805" cy="3605805"/>
          </a:xfrm>
          <a:custGeom>
            <a:avLst/>
            <a:gdLst/>
            <a:ahLst/>
            <a:cxnLst/>
            <a:rect r="r" b="b" t="t" l="l"/>
            <a:pathLst>
              <a:path h="3605805" w="3605805">
                <a:moveTo>
                  <a:pt x="0" y="0"/>
                </a:moveTo>
                <a:lnTo>
                  <a:pt x="3605805" y="0"/>
                </a:lnTo>
                <a:lnTo>
                  <a:pt x="3605805" y="3605805"/>
                </a:lnTo>
                <a:lnTo>
                  <a:pt x="0" y="360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50983" y="3409652"/>
            <a:ext cx="10971398" cy="48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5844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674" y="4089608"/>
            <a:ext cx="6304422" cy="5863113"/>
          </a:xfrm>
          <a:custGeom>
            <a:avLst/>
            <a:gdLst/>
            <a:ahLst/>
            <a:cxnLst/>
            <a:rect r="r" b="b" t="t" l="l"/>
            <a:pathLst>
              <a:path h="5863113" w="6304422">
                <a:moveTo>
                  <a:pt x="0" y="0"/>
                </a:moveTo>
                <a:lnTo>
                  <a:pt x="6304422" y="0"/>
                </a:lnTo>
                <a:lnTo>
                  <a:pt x="6304422" y="5863112"/>
                </a:lnTo>
                <a:lnTo>
                  <a:pt x="0" y="586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0525" y="4108280"/>
            <a:ext cx="11244751" cy="291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INDIVIDUAL</a:t>
            </a:r>
          </a:p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VARIABLES</a:t>
            </a:r>
          </a:p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57320" y="2865639"/>
            <a:ext cx="2171444" cy="1135132"/>
          </a:xfrm>
          <a:custGeom>
            <a:avLst/>
            <a:gdLst/>
            <a:ahLst/>
            <a:cxnLst/>
            <a:rect r="r" b="b" t="t" l="l"/>
            <a:pathLst>
              <a:path h="1135132" w="2171444">
                <a:moveTo>
                  <a:pt x="0" y="0"/>
                </a:moveTo>
                <a:lnTo>
                  <a:pt x="2171444" y="0"/>
                </a:lnTo>
                <a:lnTo>
                  <a:pt x="2171444" y="1135132"/>
                </a:lnTo>
                <a:lnTo>
                  <a:pt x="0" y="113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25" r="0" b="-27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57320" y="6045221"/>
            <a:ext cx="2171444" cy="1135132"/>
          </a:xfrm>
          <a:custGeom>
            <a:avLst/>
            <a:gdLst/>
            <a:ahLst/>
            <a:cxnLst/>
            <a:rect r="r" b="b" t="t" l="l"/>
            <a:pathLst>
              <a:path h="1135132" w="2171444">
                <a:moveTo>
                  <a:pt x="0" y="0"/>
                </a:moveTo>
                <a:lnTo>
                  <a:pt x="2171444" y="0"/>
                </a:lnTo>
                <a:lnTo>
                  <a:pt x="2171444" y="1135132"/>
                </a:lnTo>
                <a:lnTo>
                  <a:pt x="0" y="113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25" r="0" b="-27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632" y="1481249"/>
            <a:ext cx="12689428" cy="3294148"/>
          </a:xfrm>
          <a:custGeom>
            <a:avLst/>
            <a:gdLst/>
            <a:ahLst/>
            <a:cxnLst/>
            <a:rect r="r" b="b" t="t" l="l"/>
            <a:pathLst>
              <a:path h="3294148" w="12689428">
                <a:moveTo>
                  <a:pt x="0" y="0"/>
                </a:moveTo>
                <a:lnTo>
                  <a:pt x="12689428" y="0"/>
                </a:lnTo>
                <a:lnTo>
                  <a:pt x="12689428" y="3294147"/>
                </a:lnTo>
                <a:lnTo>
                  <a:pt x="0" y="3294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632" y="5026609"/>
            <a:ext cx="12689428" cy="3172357"/>
          </a:xfrm>
          <a:custGeom>
            <a:avLst/>
            <a:gdLst/>
            <a:ahLst/>
            <a:cxnLst/>
            <a:rect r="r" b="b" t="t" l="l"/>
            <a:pathLst>
              <a:path h="3172357" w="12689428">
                <a:moveTo>
                  <a:pt x="0" y="0"/>
                </a:moveTo>
                <a:lnTo>
                  <a:pt x="12689428" y="0"/>
                </a:lnTo>
                <a:lnTo>
                  <a:pt x="12689428" y="3172357"/>
                </a:lnTo>
                <a:lnTo>
                  <a:pt x="0" y="3172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7957" y="-27854"/>
            <a:ext cx="17234411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Predicting Variable: Time Taken for Delivery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8764" y="2645805"/>
            <a:ext cx="2973604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 Absence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 of outliers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52700" y="5472962"/>
            <a:ext cx="3149668" cy="21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 Time taken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range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 from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10min-54min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665085"/>
            <a:ext cx="18102368" cy="262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</a:p>
          <a:p>
            <a:pPr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Insights into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central tendency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 and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variability</a:t>
            </a:r>
          </a:p>
          <a:p>
            <a:pPr marL="755651" indent="-377825" lvl="1">
              <a:lnSpc>
                <a:spcPts val="5600"/>
              </a:lnSpc>
              <a:buFont typeface="Arial"/>
              <a:buChar char="•"/>
            </a:pP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Helps identify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potential bottlenecks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 or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 Bold"/>
              </a:rPr>
              <a:t>inefficiencies </a:t>
            </a:r>
            <a:r>
              <a:rPr lang="en-US" sz="3500">
                <a:solidFill>
                  <a:srgbClr val="000000">
                    <a:alpha val="84706"/>
                  </a:srgbClr>
                </a:solidFill>
                <a:latin typeface="Poppins"/>
              </a:rPr>
              <a:t>in the delivery process.</a:t>
            </a:r>
          </a:p>
          <a:p>
            <a:pPr>
              <a:lnSpc>
                <a:spcPts val="383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465" y="1144060"/>
            <a:ext cx="6537035" cy="3866639"/>
            <a:chOff x="0" y="0"/>
            <a:chExt cx="1721688" cy="1018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688" cy="1018374"/>
            </a:xfrm>
            <a:custGeom>
              <a:avLst/>
              <a:gdLst/>
              <a:ahLst/>
              <a:cxnLst/>
              <a:rect r="r" b="b" t="t" l="l"/>
              <a:pathLst>
                <a:path h="1018374" w="1721688">
                  <a:moveTo>
                    <a:pt x="0" y="0"/>
                  </a:moveTo>
                  <a:lnTo>
                    <a:pt x="1721688" y="0"/>
                  </a:lnTo>
                  <a:lnTo>
                    <a:pt x="1721688" y="1018374"/>
                  </a:lnTo>
                  <a:lnTo>
                    <a:pt x="0" y="101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721688" cy="111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3465" y="6302771"/>
            <a:ext cx="6537035" cy="3821689"/>
            <a:chOff x="0" y="0"/>
            <a:chExt cx="1721688" cy="10065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688" cy="1006535"/>
            </a:xfrm>
            <a:custGeom>
              <a:avLst/>
              <a:gdLst/>
              <a:ahLst/>
              <a:cxnLst/>
              <a:rect r="r" b="b" t="t" l="l"/>
              <a:pathLst>
                <a:path h="1006535" w="1721688">
                  <a:moveTo>
                    <a:pt x="0" y="0"/>
                  </a:moveTo>
                  <a:lnTo>
                    <a:pt x="1721688" y="0"/>
                  </a:lnTo>
                  <a:lnTo>
                    <a:pt x="1721688" y="1006535"/>
                  </a:lnTo>
                  <a:lnTo>
                    <a:pt x="0" y="10065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721688" cy="110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56086" y="2812805"/>
            <a:ext cx="2042418" cy="1853030"/>
          </a:xfrm>
          <a:custGeom>
            <a:avLst/>
            <a:gdLst/>
            <a:ahLst/>
            <a:cxnLst/>
            <a:rect r="r" b="b" t="t" l="l"/>
            <a:pathLst>
              <a:path h="1853030" w="2042418">
                <a:moveTo>
                  <a:pt x="0" y="0"/>
                </a:moveTo>
                <a:lnTo>
                  <a:pt x="2042418" y="0"/>
                </a:lnTo>
                <a:lnTo>
                  <a:pt x="2042418" y="1853030"/>
                </a:lnTo>
                <a:lnTo>
                  <a:pt x="0" y="1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72339" y="7883235"/>
            <a:ext cx="3773474" cy="2047109"/>
          </a:xfrm>
          <a:custGeom>
            <a:avLst/>
            <a:gdLst/>
            <a:ahLst/>
            <a:cxnLst/>
            <a:rect r="r" b="b" t="t" l="l"/>
            <a:pathLst>
              <a:path h="2047109" w="3773474">
                <a:moveTo>
                  <a:pt x="0" y="0"/>
                </a:moveTo>
                <a:lnTo>
                  <a:pt x="3773473" y="0"/>
                </a:lnTo>
                <a:lnTo>
                  <a:pt x="3773473" y="2047109"/>
                </a:lnTo>
                <a:lnTo>
                  <a:pt x="0" y="2047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97264" y="1163561"/>
            <a:ext cx="6537035" cy="3866639"/>
            <a:chOff x="0" y="0"/>
            <a:chExt cx="1721688" cy="10183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21688" cy="1018374"/>
            </a:xfrm>
            <a:custGeom>
              <a:avLst/>
              <a:gdLst/>
              <a:ahLst/>
              <a:cxnLst/>
              <a:rect r="r" b="b" t="t" l="l"/>
              <a:pathLst>
                <a:path h="1018374" w="1721688">
                  <a:moveTo>
                    <a:pt x="0" y="0"/>
                  </a:moveTo>
                  <a:lnTo>
                    <a:pt x="1721688" y="0"/>
                  </a:lnTo>
                  <a:lnTo>
                    <a:pt x="1721688" y="1018374"/>
                  </a:lnTo>
                  <a:lnTo>
                    <a:pt x="0" y="10183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721688" cy="111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063114" y="2812805"/>
            <a:ext cx="1862882" cy="2057400"/>
          </a:xfrm>
          <a:custGeom>
            <a:avLst/>
            <a:gdLst/>
            <a:ahLst/>
            <a:cxnLst/>
            <a:rect r="r" b="b" t="t" l="l"/>
            <a:pathLst>
              <a:path h="2057400" w="1862882">
                <a:moveTo>
                  <a:pt x="0" y="0"/>
                </a:moveTo>
                <a:lnTo>
                  <a:pt x="1862882" y="0"/>
                </a:lnTo>
                <a:lnTo>
                  <a:pt x="186288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97264" y="6352391"/>
            <a:ext cx="6537035" cy="3821689"/>
            <a:chOff x="0" y="0"/>
            <a:chExt cx="1721688" cy="1006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21688" cy="1006535"/>
            </a:xfrm>
            <a:custGeom>
              <a:avLst/>
              <a:gdLst/>
              <a:ahLst/>
              <a:cxnLst/>
              <a:rect r="r" b="b" t="t" l="l"/>
              <a:pathLst>
                <a:path h="1006535" w="1721688">
                  <a:moveTo>
                    <a:pt x="0" y="0"/>
                  </a:moveTo>
                  <a:lnTo>
                    <a:pt x="1721688" y="0"/>
                  </a:lnTo>
                  <a:lnTo>
                    <a:pt x="1721688" y="1006535"/>
                  </a:lnTo>
                  <a:lnTo>
                    <a:pt x="0" y="10065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721688" cy="1101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20103" y="8514465"/>
            <a:ext cx="1878394" cy="1823750"/>
          </a:xfrm>
          <a:custGeom>
            <a:avLst/>
            <a:gdLst/>
            <a:ahLst/>
            <a:cxnLst/>
            <a:rect r="r" b="b" t="t" l="l"/>
            <a:pathLst>
              <a:path h="1823750" w="1878394">
                <a:moveTo>
                  <a:pt x="0" y="0"/>
                </a:moveTo>
                <a:lnTo>
                  <a:pt x="1878394" y="0"/>
                </a:lnTo>
                <a:lnTo>
                  <a:pt x="1878394" y="1823750"/>
                </a:lnTo>
                <a:lnTo>
                  <a:pt x="0" y="1823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2840" y="-56269"/>
            <a:ext cx="6462972" cy="115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Delivery Person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3465" y="1335340"/>
            <a:ext cx="6537035" cy="240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Delivery person Age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Delivery person Ratings</a:t>
            </a:r>
          </a:p>
          <a:p>
            <a:pPr>
              <a:lnSpc>
                <a:spcPts val="5785"/>
              </a:lnSpc>
            </a:pPr>
          </a:p>
          <a:p>
            <a:pPr>
              <a:lnSpc>
                <a:spcPts val="271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14061" y="5048799"/>
            <a:ext cx="5600532" cy="115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Environment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8778" y="6352940"/>
            <a:ext cx="6256249" cy="299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Weather conditions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Road traffic density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City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Festival</a:t>
            </a:r>
          </a:p>
          <a:p>
            <a:pPr>
              <a:lnSpc>
                <a:spcPts val="421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397264" y="-29275"/>
            <a:ext cx="6537035" cy="115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Order Variables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88962" y="1273219"/>
            <a:ext cx="6537035" cy="38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Time Ordered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Time Order picked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Type of order</a:t>
            </a:r>
          </a:p>
          <a:p>
            <a:pPr>
              <a:lnSpc>
                <a:spcPts val="5785"/>
              </a:lnSpc>
            </a:pPr>
          </a:p>
          <a:p>
            <a:pPr>
              <a:lnSpc>
                <a:spcPts val="5785"/>
              </a:lnSpc>
            </a:pPr>
          </a:p>
          <a:p>
            <a:pPr>
              <a:lnSpc>
                <a:spcPts val="271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562963" y="5048799"/>
            <a:ext cx="8205637" cy="115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Logistical Variables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04474" y="6352940"/>
            <a:ext cx="6521523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Vehicle condition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etsen"/>
              </a:rPr>
              <a:t>Type of vehicle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D13123"/>
                </a:solidFill>
                <a:latin typeface="Poetsen"/>
              </a:rPr>
              <a:t>Distance between restaurant and delivery place (KM)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89824" cy="10287000"/>
            <a:chOff x="0" y="0"/>
            <a:chExt cx="6410058" cy="35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10058" cy="3585693"/>
            </a:xfrm>
            <a:custGeom>
              <a:avLst/>
              <a:gdLst/>
              <a:ahLst/>
              <a:cxnLst/>
              <a:rect r="r" b="b" t="t" l="l"/>
              <a:pathLst>
                <a:path h="3585693" w="6410058">
                  <a:moveTo>
                    <a:pt x="0" y="0"/>
                  </a:moveTo>
                  <a:lnTo>
                    <a:pt x="6410058" y="0"/>
                  </a:lnTo>
                  <a:lnTo>
                    <a:pt x="6410058" y="3585693"/>
                  </a:lnTo>
                  <a:lnTo>
                    <a:pt x="0" y="3585693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912" y="1195911"/>
            <a:ext cx="9144000" cy="5521120"/>
          </a:xfrm>
          <a:custGeom>
            <a:avLst/>
            <a:gdLst/>
            <a:ahLst/>
            <a:cxnLst/>
            <a:rect r="r" b="b" t="t" l="l"/>
            <a:pathLst>
              <a:path h="5521120" w="9144000">
                <a:moveTo>
                  <a:pt x="0" y="0"/>
                </a:moveTo>
                <a:lnTo>
                  <a:pt x="9144000" y="0"/>
                </a:lnTo>
                <a:lnTo>
                  <a:pt x="9144000" y="5521120"/>
                </a:lnTo>
                <a:lnTo>
                  <a:pt x="0" y="552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8" t="-1161" r="-145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94912" y="1228148"/>
            <a:ext cx="8994392" cy="5479358"/>
          </a:xfrm>
          <a:custGeom>
            <a:avLst/>
            <a:gdLst/>
            <a:ahLst/>
            <a:cxnLst/>
            <a:rect r="r" b="b" t="t" l="l"/>
            <a:pathLst>
              <a:path h="5479358" w="8994392">
                <a:moveTo>
                  <a:pt x="0" y="0"/>
                </a:moveTo>
                <a:lnTo>
                  <a:pt x="8994392" y="0"/>
                </a:lnTo>
                <a:lnTo>
                  <a:pt x="8994392" y="5479358"/>
                </a:lnTo>
                <a:lnTo>
                  <a:pt x="0" y="5479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6" t="0" r="-15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0005" y="6781644"/>
            <a:ext cx="10376373" cy="136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Absence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of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outliers in delivery person age  </a:t>
            </a:r>
          </a:p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R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anging from 20 to 39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45582" y="8433970"/>
            <a:ext cx="2042418" cy="1853030"/>
          </a:xfrm>
          <a:custGeom>
            <a:avLst/>
            <a:gdLst/>
            <a:ahLst/>
            <a:cxnLst/>
            <a:rect r="r" b="b" t="t" l="l"/>
            <a:pathLst>
              <a:path h="1853030" w="2042418">
                <a:moveTo>
                  <a:pt x="0" y="0"/>
                </a:moveTo>
                <a:lnTo>
                  <a:pt x="2042418" y="0"/>
                </a:lnTo>
                <a:lnTo>
                  <a:pt x="2042418" y="1853030"/>
                </a:lnTo>
                <a:lnTo>
                  <a:pt x="0" y="1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317466">
            <a:off x="1951787" y="5879478"/>
            <a:ext cx="2259784" cy="2166568"/>
          </a:xfrm>
          <a:custGeom>
            <a:avLst/>
            <a:gdLst/>
            <a:ahLst/>
            <a:cxnLst/>
            <a:rect r="r" b="b" t="t" l="l"/>
            <a:pathLst>
              <a:path h="2166568" w="2259784">
                <a:moveTo>
                  <a:pt x="0" y="2166568"/>
                </a:moveTo>
                <a:lnTo>
                  <a:pt x="2259784" y="2166568"/>
                </a:lnTo>
                <a:lnTo>
                  <a:pt x="2259784" y="0"/>
                </a:lnTo>
                <a:lnTo>
                  <a:pt x="0" y="0"/>
                </a:lnTo>
                <a:lnTo>
                  <a:pt x="0" y="216656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7500" y="24336"/>
            <a:ext cx="174530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 Delivery Person Age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221157">
            <a:off x="15095406" y="6170434"/>
            <a:ext cx="2205101" cy="2114141"/>
          </a:xfrm>
          <a:custGeom>
            <a:avLst/>
            <a:gdLst/>
            <a:ahLst/>
            <a:cxnLst/>
            <a:rect r="r" b="b" t="t" l="l"/>
            <a:pathLst>
              <a:path h="2114141" w="2205101">
                <a:moveTo>
                  <a:pt x="2205102" y="2114142"/>
                </a:moveTo>
                <a:lnTo>
                  <a:pt x="0" y="2114142"/>
                </a:lnTo>
                <a:lnTo>
                  <a:pt x="0" y="0"/>
                </a:lnTo>
                <a:lnTo>
                  <a:pt x="2205102" y="0"/>
                </a:lnTo>
                <a:lnTo>
                  <a:pt x="2205102" y="2114142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20035" y="8500110"/>
            <a:ext cx="5232841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Minimum value: 20               </a:t>
            </a:r>
          </a:p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Maximum value: 39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81679" y="8157210"/>
            <a:ext cx="6438357" cy="204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 Q1 (First Quartile): 25.0 </a:t>
            </a:r>
          </a:p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Median = 30.0</a:t>
            </a:r>
          </a:p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Q3 (Third Quartile): 35.0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396261" cy="3597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6261" cy="3597897"/>
            </a:xfrm>
            <a:custGeom>
              <a:avLst/>
              <a:gdLst/>
              <a:ahLst/>
              <a:cxnLst/>
              <a:rect r="r" b="b" t="t" l="l"/>
              <a:pathLst>
                <a:path h="3597897" w="6396261">
                  <a:moveTo>
                    <a:pt x="0" y="0"/>
                  </a:moveTo>
                  <a:lnTo>
                    <a:pt x="6396261" y="0"/>
                  </a:lnTo>
                  <a:lnTo>
                    <a:pt x="6396261" y="3597897"/>
                  </a:lnTo>
                  <a:lnTo>
                    <a:pt x="0" y="3597897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726179"/>
            <a:ext cx="11281806" cy="5774639"/>
          </a:xfrm>
          <a:custGeom>
            <a:avLst/>
            <a:gdLst/>
            <a:ahLst/>
            <a:cxnLst/>
            <a:rect r="r" b="b" t="t" l="l"/>
            <a:pathLst>
              <a:path h="5774639" w="11281806">
                <a:moveTo>
                  <a:pt x="0" y="0"/>
                </a:moveTo>
                <a:lnTo>
                  <a:pt x="11281806" y="0"/>
                </a:lnTo>
                <a:lnTo>
                  <a:pt x="11281806" y="5774639"/>
                </a:lnTo>
                <a:lnTo>
                  <a:pt x="0" y="5774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8091" y="8433970"/>
            <a:ext cx="2042418" cy="1853030"/>
          </a:xfrm>
          <a:custGeom>
            <a:avLst/>
            <a:gdLst/>
            <a:ahLst/>
            <a:cxnLst/>
            <a:rect r="r" b="b" t="t" l="l"/>
            <a:pathLst>
              <a:path h="1853030" w="2042418">
                <a:moveTo>
                  <a:pt x="0" y="0"/>
                </a:moveTo>
                <a:lnTo>
                  <a:pt x="2042418" y="0"/>
                </a:lnTo>
                <a:lnTo>
                  <a:pt x="2042418" y="1853030"/>
                </a:lnTo>
                <a:lnTo>
                  <a:pt x="0" y="1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7500" y="121417"/>
            <a:ext cx="174530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 Delivery Person Ratings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5955" y="8019632"/>
            <a:ext cx="5838230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Q1 (First Quartile): 4.5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Median: 4.7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Q3 (Third Quartile): 4.9</a:t>
            </a:r>
            <a:r>
              <a:rPr lang="en-US" sz="3500">
                <a:solidFill>
                  <a:srgbClr val="000000"/>
                </a:solidFill>
                <a:latin typeface="Poppins Semi-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1983" y="8247123"/>
            <a:ext cx="6068781" cy="140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1044" indent="-425522" lvl="1">
              <a:lnSpc>
                <a:spcPts val="5518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Poppins"/>
              </a:rPr>
              <a:t>Minim</a:t>
            </a:r>
            <a:r>
              <a:rPr lang="en-US" sz="3941">
                <a:solidFill>
                  <a:srgbClr val="000000"/>
                </a:solidFill>
                <a:latin typeface="Poppins"/>
              </a:rPr>
              <a:t>um value: 2.5</a:t>
            </a:r>
          </a:p>
          <a:p>
            <a:pPr algn="ctr" marL="851044" indent="-425522" lvl="1">
              <a:lnSpc>
                <a:spcPts val="5518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Poppins"/>
              </a:rPr>
              <a:t> Maximum value: 5.0</a:t>
            </a:r>
            <a:r>
              <a:rPr lang="en-US" sz="3941">
                <a:solidFill>
                  <a:srgbClr val="000000"/>
                </a:solidFill>
                <a:latin typeface="Poppins Semi-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4308" y="3055936"/>
            <a:ext cx="6536201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Average ratings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of delivery person predominantly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range from 4.5 to 4.8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0557752">
            <a:off x="10919534" y="4690364"/>
            <a:ext cx="2259784" cy="2166568"/>
          </a:xfrm>
          <a:custGeom>
            <a:avLst/>
            <a:gdLst/>
            <a:ahLst/>
            <a:cxnLst/>
            <a:rect r="r" b="b" t="t" l="l"/>
            <a:pathLst>
              <a:path h="2166568" w="2259784">
                <a:moveTo>
                  <a:pt x="2259784" y="2166568"/>
                </a:moveTo>
                <a:lnTo>
                  <a:pt x="0" y="2166568"/>
                </a:lnTo>
                <a:lnTo>
                  <a:pt x="0" y="0"/>
                </a:lnTo>
                <a:lnTo>
                  <a:pt x="2259784" y="0"/>
                </a:lnTo>
                <a:lnTo>
                  <a:pt x="2259784" y="216656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074" y="1229246"/>
            <a:ext cx="6268763" cy="6043987"/>
          </a:xfrm>
          <a:custGeom>
            <a:avLst/>
            <a:gdLst/>
            <a:ahLst/>
            <a:cxnLst/>
            <a:rect r="r" b="b" t="t" l="l"/>
            <a:pathLst>
              <a:path h="6043987" w="6268763">
                <a:moveTo>
                  <a:pt x="0" y="0"/>
                </a:moveTo>
                <a:lnTo>
                  <a:pt x="6268764" y="0"/>
                </a:lnTo>
                <a:lnTo>
                  <a:pt x="6268764" y="6043987"/>
                </a:lnTo>
                <a:lnTo>
                  <a:pt x="0" y="6043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4117" y="1172598"/>
            <a:ext cx="6340122" cy="6100634"/>
          </a:xfrm>
          <a:custGeom>
            <a:avLst/>
            <a:gdLst/>
            <a:ahLst/>
            <a:cxnLst/>
            <a:rect r="r" b="b" t="t" l="l"/>
            <a:pathLst>
              <a:path h="6100634" w="6340122">
                <a:moveTo>
                  <a:pt x="0" y="0"/>
                </a:moveTo>
                <a:lnTo>
                  <a:pt x="6340122" y="0"/>
                </a:lnTo>
                <a:lnTo>
                  <a:pt x="6340122" y="6100635"/>
                </a:lnTo>
                <a:lnTo>
                  <a:pt x="0" y="6100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40008">
            <a:off x="402405" y="6970591"/>
            <a:ext cx="2464173" cy="1474024"/>
          </a:xfrm>
          <a:custGeom>
            <a:avLst/>
            <a:gdLst/>
            <a:ahLst/>
            <a:cxnLst/>
            <a:rect r="r" b="b" t="t" l="l"/>
            <a:pathLst>
              <a:path h="1474024" w="2464173">
                <a:moveTo>
                  <a:pt x="0" y="0"/>
                </a:moveTo>
                <a:lnTo>
                  <a:pt x="2464174" y="0"/>
                </a:lnTo>
                <a:lnTo>
                  <a:pt x="2464174" y="1474024"/>
                </a:lnTo>
                <a:lnTo>
                  <a:pt x="0" y="1474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91565" y="7454208"/>
            <a:ext cx="5932116" cy="2676193"/>
          </a:xfrm>
          <a:custGeom>
            <a:avLst/>
            <a:gdLst/>
            <a:ahLst/>
            <a:cxnLst/>
            <a:rect r="r" b="b" t="t" l="l"/>
            <a:pathLst>
              <a:path h="2676193" w="5932116">
                <a:moveTo>
                  <a:pt x="0" y="0"/>
                </a:moveTo>
                <a:lnTo>
                  <a:pt x="5932116" y="0"/>
                </a:lnTo>
                <a:lnTo>
                  <a:pt x="5932116" y="2676193"/>
                </a:lnTo>
                <a:lnTo>
                  <a:pt x="0" y="267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6145" y="7836597"/>
            <a:ext cx="5362956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Fluctuating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traffic density, influenced by various factors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1609626">
            <a:off x="15606675" y="7019238"/>
            <a:ext cx="2281806" cy="1364935"/>
          </a:xfrm>
          <a:custGeom>
            <a:avLst/>
            <a:gdLst/>
            <a:ahLst/>
            <a:cxnLst/>
            <a:rect r="r" b="b" t="t" l="l"/>
            <a:pathLst>
              <a:path h="1364935" w="2281806">
                <a:moveTo>
                  <a:pt x="2281806" y="0"/>
                </a:moveTo>
                <a:lnTo>
                  <a:pt x="0" y="0"/>
                </a:lnTo>
                <a:lnTo>
                  <a:pt x="0" y="1364935"/>
                </a:lnTo>
                <a:lnTo>
                  <a:pt x="2281806" y="1364935"/>
                </a:lnTo>
                <a:lnTo>
                  <a:pt x="22818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2763" y="7454208"/>
            <a:ext cx="6079766" cy="2742804"/>
          </a:xfrm>
          <a:custGeom>
            <a:avLst/>
            <a:gdLst/>
            <a:ahLst/>
            <a:cxnLst/>
            <a:rect r="r" b="b" t="t" l="l"/>
            <a:pathLst>
              <a:path h="2742804" w="6079766">
                <a:moveTo>
                  <a:pt x="0" y="0"/>
                </a:moveTo>
                <a:lnTo>
                  <a:pt x="6079766" y="0"/>
                </a:lnTo>
                <a:lnTo>
                  <a:pt x="6079766" y="2742803"/>
                </a:lnTo>
                <a:lnTo>
                  <a:pt x="0" y="2742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2259" y="-46685"/>
            <a:ext cx="7733520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Weather Condition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6145" y="-46685"/>
            <a:ext cx="7811855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Road Traffic Density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58593" y="7527034"/>
            <a:ext cx="5303182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Diverse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weather patterns influenced by geography, seasonality, and local climate.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493577" y="8518374"/>
            <a:ext cx="1908014" cy="1866385"/>
          </a:xfrm>
          <a:custGeom>
            <a:avLst/>
            <a:gdLst/>
            <a:ahLst/>
            <a:cxnLst/>
            <a:rect r="r" b="b" t="t" l="l"/>
            <a:pathLst>
              <a:path h="1866385" w="1908014">
                <a:moveTo>
                  <a:pt x="0" y="0"/>
                </a:moveTo>
                <a:lnTo>
                  <a:pt x="1908014" y="0"/>
                </a:lnTo>
                <a:lnTo>
                  <a:pt x="1908014" y="1866384"/>
                </a:lnTo>
                <a:lnTo>
                  <a:pt x="0" y="1866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970" y="1902408"/>
            <a:ext cx="7860078" cy="7533223"/>
          </a:xfrm>
          <a:custGeom>
            <a:avLst/>
            <a:gdLst/>
            <a:ahLst/>
            <a:cxnLst/>
            <a:rect r="r" b="b" t="t" l="l"/>
            <a:pathLst>
              <a:path h="7533223" w="7860078">
                <a:moveTo>
                  <a:pt x="0" y="0"/>
                </a:moveTo>
                <a:lnTo>
                  <a:pt x="7860078" y="0"/>
                </a:lnTo>
                <a:lnTo>
                  <a:pt x="7860078" y="7533224"/>
                </a:lnTo>
                <a:lnTo>
                  <a:pt x="0" y="753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4245" y="8584264"/>
            <a:ext cx="1753755" cy="1702736"/>
          </a:xfrm>
          <a:custGeom>
            <a:avLst/>
            <a:gdLst/>
            <a:ahLst/>
            <a:cxnLst/>
            <a:rect r="r" b="b" t="t" l="l"/>
            <a:pathLst>
              <a:path h="1702736" w="1753755">
                <a:moveTo>
                  <a:pt x="0" y="0"/>
                </a:moveTo>
                <a:lnTo>
                  <a:pt x="1753755" y="0"/>
                </a:lnTo>
                <a:lnTo>
                  <a:pt x="1753755" y="1702736"/>
                </a:lnTo>
                <a:lnTo>
                  <a:pt x="0" y="170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5865" y="3839922"/>
            <a:ext cx="5082924" cy="2931830"/>
          </a:xfrm>
          <a:custGeom>
            <a:avLst/>
            <a:gdLst/>
            <a:ahLst/>
            <a:cxnLst/>
            <a:rect r="r" b="b" t="t" l="l"/>
            <a:pathLst>
              <a:path h="2931830" w="5082924">
                <a:moveTo>
                  <a:pt x="0" y="0"/>
                </a:moveTo>
                <a:lnTo>
                  <a:pt x="5082923" y="0"/>
                </a:lnTo>
                <a:lnTo>
                  <a:pt x="5082923" y="2931830"/>
                </a:lnTo>
                <a:lnTo>
                  <a:pt x="0" y="2931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49717" y="240890"/>
            <a:ext cx="6961354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Vehicle Condition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51582" y="4626387"/>
            <a:ext cx="4831489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Average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counts for vehicle condition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11593" y="4568825"/>
            <a:ext cx="2464173" cy="1474024"/>
          </a:xfrm>
          <a:custGeom>
            <a:avLst/>
            <a:gdLst/>
            <a:ahLst/>
            <a:cxnLst/>
            <a:rect r="r" b="b" t="t" l="l"/>
            <a:pathLst>
              <a:path h="1474024" w="2464173">
                <a:moveTo>
                  <a:pt x="0" y="0"/>
                </a:moveTo>
                <a:lnTo>
                  <a:pt x="2464173" y="0"/>
                </a:lnTo>
                <a:lnTo>
                  <a:pt x="2464173" y="1474024"/>
                </a:lnTo>
                <a:lnTo>
                  <a:pt x="0" y="14740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343" y="2734434"/>
            <a:ext cx="7534574" cy="7282066"/>
          </a:xfrm>
          <a:custGeom>
            <a:avLst/>
            <a:gdLst/>
            <a:ahLst/>
            <a:cxnLst/>
            <a:rect r="r" b="b" t="t" l="l"/>
            <a:pathLst>
              <a:path h="7282066" w="7534574">
                <a:moveTo>
                  <a:pt x="0" y="0"/>
                </a:moveTo>
                <a:lnTo>
                  <a:pt x="7534574" y="0"/>
                </a:lnTo>
                <a:lnTo>
                  <a:pt x="7534574" y="7282065"/>
                </a:lnTo>
                <a:lnTo>
                  <a:pt x="0" y="7282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" t="0" r="-32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7259" y="8282964"/>
            <a:ext cx="2064082" cy="2004036"/>
          </a:xfrm>
          <a:custGeom>
            <a:avLst/>
            <a:gdLst/>
            <a:ahLst/>
            <a:cxnLst/>
            <a:rect r="r" b="b" t="t" l="l"/>
            <a:pathLst>
              <a:path h="2004036" w="2064082">
                <a:moveTo>
                  <a:pt x="0" y="0"/>
                </a:moveTo>
                <a:lnTo>
                  <a:pt x="2064082" y="0"/>
                </a:lnTo>
                <a:lnTo>
                  <a:pt x="2064082" y="2004036"/>
                </a:lnTo>
                <a:lnTo>
                  <a:pt x="0" y="2004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06140" y="291404"/>
            <a:ext cx="1367572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Distance between Restaurant and Delivery Place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71864" y="3329055"/>
            <a:ext cx="9403885" cy="5424161"/>
          </a:xfrm>
          <a:custGeom>
            <a:avLst/>
            <a:gdLst/>
            <a:ahLst/>
            <a:cxnLst/>
            <a:rect r="r" b="b" t="t" l="l"/>
            <a:pathLst>
              <a:path h="5424161" w="9403885">
                <a:moveTo>
                  <a:pt x="0" y="0"/>
                </a:moveTo>
                <a:lnTo>
                  <a:pt x="9403885" y="0"/>
                </a:lnTo>
                <a:lnTo>
                  <a:pt x="9403885" y="5424161"/>
                </a:lnTo>
                <a:lnTo>
                  <a:pt x="0" y="542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1471" y="4132960"/>
            <a:ext cx="6844671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51517"/>
                </a:solidFill>
                <a:latin typeface="Poppins Bold"/>
              </a:rPr>
              <a:t>Cover 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distance from </a:t>
            </a:r>
            <a:r>
              <a:rPr lang="en-US" sz="3499">
                <a:solidFill>
                  <a:srgbClr val="151517"/>
                </a:solidFill>
                <a:latin typeface="Poppins Bold"/>
              </a:rPr>
              <a:t>1km to 21km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.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51517"/>
                </a:solidFill>
                <a:latin typeface="Poppins Bold"/>
              </a:rPr>
              <a:t>Most 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orders fall within </a:t>
            </a:r>
            <a:r>
              <a:rPr lang="en-US" sz="3499">
                <a:solidFill>
                  <a:srgbClr val="151517"/>
                </a:solidFill>
                <a:latin typeface="Poppins Bold"/>
              </a:rPr>
              <a:t>moderate ranges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 of 2-3km, 5-6km, 8-9km, 11-12km, and 14km.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6727989">
            <a:off x="8184395" y="2286406"/>
            <a:ext cx="1630963" cy="2276725"/>
          </a:xfrm>
          <a:custGeom>
            <a:avLst/>
            <a:gdLst/>
            <a:ahLst/>
            <a:cxnLst/>
            <a:rect r="r" b="b" t="t" l="l"/>
            <a:pathLst>
              <a:path h="2276725" w="1630963">
                <a:moveTo>
                  <a:pt x="1630963" y="0"/>
                </a:moveTo>
                <a:lnTo>
                  <a:pt x="0" y="0"/>
                </a:lnTo>
                <a:lnTo>
                  <a:pt x="0" y="2276725"/>
                </a:lnTo>
                <a:lnTo>
                  <a:pt x="1630963" y="2276725"/>
                </a:lnTo>
                <a:lnTo>
                  <a:pt x="16309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049" y="-605435"/>
            <a:ext cx="19080099" cy="12752657"/>
            <a:chOff x="0" y="0"/>
            <a:chExt cx="25440132" cy="170035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01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972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01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972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50795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31969" y="5652495"/>
            <a:ext cx="3605805" cy="3605805"/>
          </a:xfrm>
          <a:custGeom>
            <a:avLst/>
            <a:gdLst/>
            <a:ahLst/>
            <a:cxnLst/>
            <a:rect r="r" b="b" t="t" l="l"/>
            <a:pathLst>
              <a:path h="3605805" w="3605805">
                <a:moveTo>
                  <a:pt x="0" y="0"/>
                </a:moveTo>
                <a:lnTo>
                  <a:pt x="3605805" y="0"/>
                </a:lnTo>
                <a:lnTo>
                  <a:pt x="3605805" y="3605805"/>
                </a:lnTo>
                <a:lnTo>
                  <a:pt x="0" y="360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1172" y="4474358"/>
            <a:ext cx="10571021" cy="171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1275" y="1028700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4"/>
                </a:lnTo>
                <a:lnTo>
                  <a:pt x="0" y="690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2594" y="2666359"/>
            <a:ext cx="9289137" cy="385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ANALYIS OF EACH VARIABLES AGAINST TIME TAKEN FOR DELIVERY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21581" y="3626295"/>
            <a:ext cx="6304422" cy="5863113"/>
          </a:xfrm>
          <a:custGeom>
            <a:avLst/>
            <a:gdLst/>
            <a:ahLst/>
            <a:cxnLst/>
            <a:rect r="r" b="b" t="t" l="l"/>
            <a:pathLst>
              <a:path h="5863113" w="6304422">
                <a:moveTo>
                  <a:pt x="0" y="0"/>
                </a:moveTo>
                <a:lnTo>
                  <a:pt x="6304422" y="0"/>
                </a:lnTo>
                <a:lnTo>
                  <a:pt x="6304422" y="5863113"/>
                </a:lnTo>
                <a:lnTo>
                  <a:pt x="0" y="5863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5582" y="8433970"/>
            <a:ext cx="2042418" cy="1853030"/>
          </a:xfrm>
          <a:custGeom>
            <a:avLst/>
            <a:gdLst/>
            <a:ahLst/>
            <a:cxnLst/>
            <a:rect r="r" b="b" t="t" l="l"/>
            <a:pathLst>
              <a:path h="1853030" w="2042418">
                <a:moveTo>
                  <a:pt x="0" y="0"/>
                </a:moveTo>
                <a:lnTo>
                  <a:pt x="2042418" y="0"/>
                </a:lnTo>
                <a:lnTo>
                  <a:pt x="2042418" y="1853030"/>
                </a:lnTo>
                <a:lnTo>
                  <a:pt x="0" y="1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9376" y="1319107"/>
            <a:ext cx="12186316" cy="5227893"/>
          </a:xfrm>
          <a:custGeom>
            <a:avLst/>
            <a:gdLst/>
            <a:ahLst/>
            <a:cxnLst/>
            <a:rect r="r" b="b" t="t" l="l"/>
            <a:pathLst>
              <a:path h="5227893" w="12186316">
                <a:moveTo>
                  <a:pt x="0" y="0"/>
                </a:moveTo>
                <a:lnTo>
                  <a:pt x="12186316" y="0"/>
                </a:lnTo>
                <a:lnTo>
                  <a:pt x="12186316" y="5227893"/>
                </a:lnTo>
                <a:lnTo>
                  <a:pt x="0" y="5227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91487">
            <a:off x="13337221" y="6355220"/>
            <a:ext cx="1949909" cy="2436392"/>
          </a:xfrm>
          <a:custGeom>
            <a:avLst/>
            <a:gdLst/>
            <a:ahLst/>
            <a:cxnLst/>
            <a:rect r="r" b="b" t="t" l="l"/>
            <a:pathLst>
              <a:path h="2436392" w="1949909">
                <a:moveTo>
                  <a:pt x="0" y="0"/>
                </a:moveTo>
                <a:lnTo>
                  <a:pt x="1949909" y="0"/>
                </a:lnTo>
                <a:lnTo>
                  <a:pt x="1949909" y="2436392"/>
                </a:lnTo>
                <a:lnTo>
                  <a:pt x="0" y="2436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68470" y="6763430"/>
            <a:ext cx="10338834" cy="3076108"/>
          </a:xfrm>
          <a:custGeom>
            <a:avLst/>
            <a:gdLst/>
            <a:ahLst/>
            <a:cxnLst/>
            <a:rect r="r" b="b" t="t" l="l"/>
            <a:pathLst>
              <a:path h="3076108" w="10338834">
                <a:moveTo>
                  <a:pt x="0" y="0"/>
                </a:moveTo>
                <a:lnTo>
                  <a:pt x="10338833" y="0"/>
                </a:lnTo>
                <a:lnTo>
                  <a:pt x="10338833" y="3076109"/>
                </a:lnTo>
                <a:lnTo>
                  <a:pt x="0" y="3076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35697" y="7376"/>
            <a:ext cx="7717003" cy="10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Delivery Person 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9747" y="7210629"/>
            <a:ext cx="9002953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51517"/>
                </a:solidFill>
                <a:latin typeface="Poppins"/>
              </a:rPr>
              <a:t>Average delivery time </a:t>
            </a:r>
            <a:r>
              <a:rPr lang="en-US" sz="3500">
                <a:solidFill>
                  <a:srgbClr val="151517"/>
                </a:solidFill>
                <a:latin typeface="Poppins Bold"/>
              </a:rPr>
              <a:t>increases</a:t>
            </a:r>
            <a:r>
              <a:rPr lang="en-US" sz="3500">
                <a:solidFill>
                  <a:srgbClr val="151517"/>
                </a:solidFill>
                <a:latin typeface="Poppins"/>
              </a:rPr>
              <a:t> with delivery person's age, suggesting older individuals may take longer.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5582" y="8433970"/>
            <a:ext cx="2042418" cy="1853030"/>
          </a:xfrm>
          <a:custGeom>
            <a:avLst/>
            <a:gdLst/>
            <a:ahLst/>
            <a:cxnLst/>
            <a:rect r="r" b="b" t="t" l="l"/>
            <a:pathLst>
              <a:path h="1853030" w="2042418">
                <a:moveTo>
                  <a:pt x="0" y="0"/>
                </a:moveTo>
                <a:lnTo>
                  <a:pt x="2042418" y="0"/>
                </a:lnTo>
                <a:lnTo>
                  <a:pt x="2042418" y="1853030"/>
                </a:lnTo>
                <a:lnTo>
                  <a:pt x="0" y="18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6622" y="1109635"/>
            <a:ext cx="14534755" cy="6103710"/>
          </a:xfrm>
          <a:custGeom>
            <a:avLst/>
            <a:gdLst/>
            <a:ahLst/>
            <a:cxnLst/>
            <a:rect r="r" b="b" t="t" l="l"/>
            <a:pathLst>
              <a:path h="6103710" w="14534755">
                <a:moveTo>
                  <a:pt x="0" y="0"/>
                </a:moveTo>
                <a:lnTo>
                  <a:pt x="14534756" y="0"/>
                </a:lnTo>
                <a:lnTo>
                  <a:pt x="14534756" y="6103710"/>
                </a:lnTo>
                <a:lnTo>
                  <a:pt x="0" y="610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3" r="0" b="-14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1085" y="14260"/>
            <a:ext cx="174530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Delivery Person Ratings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834352" y="7283760"/>
            <a:ext cx="10338834" cy="3076108"/>
          </a:xfrm>
          <a:custGeom>
            <a:avLst/>
            <a:gdLst/>
            <a:ahLst/>
            <a:cxnLst/>
            <a:rect r="r" b="b" t="t" l="l"/>
            <a:pathLst>
              <a:path h="3076108" w="10338834">
                <a:moveTo>
                  <a:pt x="0" y="0"/>
                </a:moveTo>
                <a:lnTo>
                  <a:pt x="10338834" y="0"/>
                </a:lnTo>
                <a:lnTo>
                  <a:pt x="10338834" y="3076108"/>
                </a:lnTo>
                <a:lnTo>
                  <a:pt x="0" y="307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9647" y="7832801"/>
            <a:ext cx="9728244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51517"/>
                </a:solidFill>
                <a:latin typeface="Poppins Bold"/>
              </a:rPr>
              <a:t>Higher-rated</a:t>
            </a:r>
            <a:r>
              <a:rPr lang="en-US" sz="3500">
                <a:solidFill>
                  <a:srgbClr val="151517"/>
                </a:solidFill>
                <a:latin typeface="Poppins"/>
              </a:rPr>
              <a:t> delivery persons take </a:t>
            </a:r>
            <a:r>
              <a:rPr lang="en-US" sz="3500">
                <a:solidFill>
                  <a:srgbClr val="151517"/>
                </a:solidFill>
                <a:latin typeface="Poppins Bold"/>
              </a:rPr>
              <a:t>shorter time</a:t>
            </a:r>
            <a:r>
              <a:rPr lang="en-US" sz="3500">
                <a:solidFill>
                  <a:srgbClr val="151517"/>
                </a:solidFill>
                <a:latin typeface="Poppins"/>
              </a:rPr>
              <a:t> for delivery, suggesting rating could predict delivery time.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3191487">
            <a:off x="14154149" y="7105004"/>
            <a:ext cx="1949909" cy="2436392"/>
          </a:xfrm>
          <a:custGeom>
            <a:avLst/>
            <a:gdLst/>
            <a:ahLst/>
            <a:cxnLst/>
            <a:rect r="r" b="b" t="t" l="l"/>
            <a:pathLst>
              <a:path h="2436392" w="1949909">
                <a:moveTo>
                  <a:pt x="0" y="0"/>
                </a:moveTo>
                <a:lnTo>
                  <a:pt x="1949910" y="0"/>
                </a:lnTo>
                <a:lnTo>
                  <a:pt x="1949910" y="2436392"/>
                </a:lnTo>
                <a:lnTo>
                  <a:pt x="0" y="24363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978" y="1028700"/>
            <a:ext cx="10860279" cy="3593600"/>
          </a:xfrm>
          <a:custGeom>
            <a:avLst/>
            <a:gdLst/>
            <a:ahLst/>
            <a:cxnLst/>
            <a:rect r="r" b="b" t="t" l="l"/>
            <a:pathLst>
              <a:path h="3593600" w="10860279">
                <a:moveTo>
                  <a:pt x="0" y="0"/>
                </a:moveTo>
                <a:lnTo>
                  <a:pt x="10860278" y="0"/>
                </a:lnTo>
                <a:lnTo>
                  <a:pt x="10860278" y="3593600"/>
                </a:lnTo>
                <a:lnTo>
                  <a:pt x="0" y="359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97" y="6860023"/>
            <a:ext cx="10778289" cy="3159056"/>
          </a:xfrm>
          <a:custGeom>
            <a:avLst/>
            <a:gdLst/>
            <a:ahLst/>
            <a:cxnLst/>
            <a:rect r="r" b="b" t="t" l="l"/>
            <a:pathLst>
              <a:path h="3159056" w="10778289">
                <a:moveTo>
                  <a:pt x="0" y="0"/>
                </a:moveTo>
                <a:lnTo>
                  <a:pt x="10778290" y="0"/>
                </a:lnTo>
                <a:lnTo>
                  <a:pt x="10778290" y="3159056"/>
                </a:lnTo>
                <a:lnTo>
                  <a:pt x="0" y="315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26753" y="241015"/>
            <a:ext cx="6119983" cy="4381284"/>
          </a:xfrm>
          <a:custGeom>
            <a:avLst/>
            <a:gdLst/>
            <a:ahLst/>
            <a:cxnLst/>
            <a:rect r="r" b="b" t="t" l="l"/>
            <a:pathLst>
              <a:path h="4381284" w="6119983">
                <a:moveTo>
                  <a:pt x="0" y="0"/>
                </a:moveTo>
                <a:lnTo>
                  <a:pt x="6119982" y="0"/>
                </a:lnTo>
                <a:lnTo>
                  <a:pt x="6119982" y="4381285"/>
                </a:lnTo>
                <a:lnTo>
                  <a:pt x="0" y="4381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18" t="0" r="-1131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42174">
            <a:off x="9954695" y="2183658"/>
            <a:ext cx="1810324" cy="1283684"/>
          </a:xfrm>
          <a:custGeom>
            <a:avLst/>
            <a:gdLst/>
            <a:ahLst/>
            <a:cxnLst/>
            <a:rect r="r" b="b" t="t" l="l"/>
            <a:pathLst>
              <a:path h="1283684" w="1810324">
                <a:moveTo>
                  <a:pt x="0" y="0"/>
                </a:moveTo>
                <a:lnTo>
                  <a:pt x="1810324" y="0"/>
                </a:lnTo>
                <a:lnTo>
                  <a:pt x="1810324" y="1283684"/>
                </a:lnTo>
                <a:lnTo>
                  <a:pt x="0" y="1283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99034" y="5939270"/>
            <a:ext cx="6988966" cy="4079809"/>
          </a:xfrm>
          <a:custGeom>
            <a:avLst/>
            <a:gdLst/>
            <a:ahLst/>
            <a:cxnLst/>
            <a:rect r="r" b="b" t="t" l="l"/>
            <a:pathLst>
              <a:path h="4079809" w="6988966">
                <a:moveTo>
                  <a:pt x="0" y="0"/>
                </a:moveTo>
                <a:lnTo>
                  <a:pt x="6988966" y="0"/>
                </a:lnTo>
                <a:lnTo>
                  <a:pt x="6988966" y="4079809"/>
                </a:lnTo>
                <a:lnTo>
                  <a:pt x="0" y="4079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23296" y="7019716"/>
            <a:ext cx="5740443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Low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traffic density -&gt;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 faster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delivery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Very high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traffic -&gt;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 slowest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delivery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-579835">
            <a:off x="10023758" y="7474943"/>
            <a:ext cx="1810324" cy="1283684"/>
          </a:xfrm>
          <a:custGeom>
            <a:avLst/>
            <a:gdLst/>
            <a:ahLst/>
            <a:cxnLst/>
            <a:rect r="r" b="b" t="t" l="l"/>
            <a:pathLst>
              <a:path h="1283684" w="1810324">
                <a:moveTo>
                  <a:pt x="0" y="1283685"/>
                </a:moveTo>
                <a:lnTo>
                  <a:pt x="1810324" y="1283685"/>
                </a:lnTo>
                <a:lnTo>
                  <a:pt x="1810324" y="0"/>
                </a:lnTo>
                <a:lnTo>
                  <a:pt x="0" y="0"/>
                </a:lnTo>
                <a:lnTo>
                  <a:pt x="0" y="128368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4609" y="17889"/>
            <a:ext cx="7481630" cy="101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5"/>
              </a:lnSpc>
            </a:pPr>
            <a:r>
              <a:rPr lang="en-US" sz="5632">
                <a:solidFill>
                  <a:srgbClr val="151517"/>
                </a:solidFill>
                <a:latin typeface="Poppins Semi-Bold"/>
              </a:rPr>
              <a:t>Weather Conditions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624" y="5184375"/>
            <a:ext cx="796961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Road Traffic Density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5004" y="1510800"/>
            <a:ext cx="6543480" cy="311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Cloudy and Fog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weather conditions take a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relatively longer time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to deliver as compared to others.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1580" y="8760548"/>
            <a:ext cx="1572188" cy="1526452"/>
          </a:xfrm>
          <a:custGeom>
            <a:avLst/>
            <a:gdLst/>
            <a:ahLst/>
            <a:cxnLst/>
            <a:rect r="r" b="b" t="t" l="l"/>
            <a:pathLst>
              <a:path h="1526452" w="1572188">
                <a:moveTo>
                  <a:pt x="0" y="0"/>
                </a:moveTo>
                <a:lnTo>
                  <a:pt x="1572188" y="0"/>
                </a:lnTo>
                <a:lnTo>
                  <a:pt x="1572188" y="1526452"/>
                </a:lnTo>
                <a:lnTo>
                  <a:pt x="0" y="152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935" y="1635981"/>
            <a:ext cx="7924848" cy="7421259"/>
          </a:xfrm>
          <a:custGeom>
            <a:avLst/>
            <a:gdLst/>
            <a:ahLst/>
            <a:cxnLst/>
            <a:rect r="r" b="b" t="t" l="l"/>
            <a:pathLst>
              <a:path h="7421259" w="7924848">
                <a:moveTo>
                  <a:pt x="0" y="0"/>
                </a:moveTo>
                <a:lnTo>
                  <a:pt x="7924848" y="0"/>
                </a:lnTo>
                <a:lnTo>
                  <a:pt x="7924848" y="7421259"/>
                </a:lnTo>
                <a:lnTo>
                  <a:pt x="0" y="742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" t="0" r="-132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2553" y="2643201"/>
            <a:ext cx="5966747" cy="4556425"/>
          </a:xfrm>
          <a:custGeom>
            <a:avLst/>
            <a:gdLst/>
            <a:ahLst/>
            <a:cxnLst/>
            <a:rect r="r" b="b" t="t" l="l"/>
            <a:pathLst>
              <a:path h="4556425" w="5966747">
                <a:moveTo>
                  <a:pt x="0" y="0"/>
                </a:moveTo>
                <a:lnTo>
                  <a:pt x="5966747" y="0"/>
                </a:lnTo>
                <a:lnTo>
                  <a:pt x="5966747" y="4556425"/>
                </a:lnTo>
                <a:lnTo>
                  <a:pt x="0" y="4556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284648">
            <a:off x="9239449" y="3974413"/>
            <a:ext cx="1628841" cy="1894001"/>
          </a:xfrm>
          <a:custGeom>
            <a:avLst/>
            <a:gdLst/>
            <a:ahLst/>
            <a:cxnLst/>
            <a:rect r="r" b="b" t="t" l="l"/>
            <a:pathLst>
              <a:path h="1894001" w="1628841">
                <a:moveTo>
                  <a:pt x="1628841" y="1894001"/>
                </a:moveTo>
                <a:lnTo>
                  <a:pt x="0" y="1894001"/>
                </a:lnTo>
                <a:lnTo>
                  <a:pt x="0" y="0"/>
                </a:lnTo>
                <a:lnTo>
                  <a:pt x="1628841" y="0"/>
                </a:lnTo>
                <a:lnTo>
                  <a:pt x="1628841" y="189400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38004" y="96069"/>
            <a:ext cx="6023528" cy="93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5"/>
              </a:lnSpc>
            </a:pPr>
            <a:r>
              <a:rPr lang="en-US" sz="5182">
                <a:solidFill>
                  <a:srgbClr val="151517"/>
                </a:solidFill>
                <a:latin typeface="Poppins Semi-Bold"/>
              </a:rPr>
              <a:t>Vehicle Condition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37630" y="3029923"/>
            <a:ext cx="4554619" cy="350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1432" indent="-355716" lvl="1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000000"/>
                </a:solidFill>
                <a:latin typeface="Poppins Bold"/>
              </a:rPr>
              <a:t>0(bad)</a:t>
            </a:r>
            <a:r>
              <a:rPr lang="en-US" sz="3295">
                <a:solidFill>
                  <a:srgbClr val="000000"/>
                </a:solidFill>
                <a:latin typeface="Poppins"/>
              </a:rPr>
              <a:t> takes the </a:t>
            </a:r>
            <a:r>
              <a:rPr lang="en-US" sz="3295">
                <a:solidFill>
                  <a:srgbClr val="000000"/>
                </a:solidFill>
                <a:latin typeface="Poppins Bold"/>
              </a:rPr>
              <a:t>longest</a:t>
            </a:r>
            <a:r>
              <a:rPr lang="en-US" sz="3295">
                <a:solidFill>
                  <a:srgbClr val="000000"/>
                </a:solidFill>
                <a:latin typeface="Poppins"/>
              </a:rPr>
              <a:t> delivery time</a:t>
            </a:r>
          </a:p>
          <a:p>
            <a:pPr marL="711432" indent="-355716" lvl="1">
              <a:lnSpc>
                <a:spcPts val="4613"/>
              </a:lnSpc>
              <a:buFont typeface="Arial"/>
              <a:buChar char="•"/>
            </a:pPr>
            <a:r>
              <a:rPr lang="en-US" sz="3295">
                <a:solidFill>
                  <a:srgbClr val="000000"/>
                </a:solidFill>
                <a:latin typeface="Poppins Bold"/>
              </a:rPr>
              <a:t>1(good)</a:t>
            </a:r>
            <a:r>
              <a:rPr lang="en-US" sz="3295">
                <a:solidFill>
                  <a:srgbClr val="000000"/>
                </a:solidFill>
                <a:latin typeface="Poppins"/>
              </a:rPr>
              <a:t> and </a:t>
            </a:r>
            <a:r>
              <a:rPr lang="en-US" sz="3295">
                <a:solidFill>
                  <a:srgbClr val="000000"/>
                </a:solidFill>
                <a:latin typeface="Poppins Bold"/>
              </a:rPr>
              <a:t>2(very good)</a:t>
            </a:r>
            <a:r>
              <a:rPr lang="en-US" sz="3295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295">
                <a:solidFill>
                  <a:srgbClr val="000000"/>
                </a:solidFill>
                <a:latin typeface="Poppins Bold"/>
              </a:rPr>
              <a:t>almost the same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1146" y="8366856"/>
            <a:ext cx="1836307" cy="1782887"/>
          </a:xfrm>
          <a:custGeom>
            <a:avLst/>
            <a:gdLst/>
            <a:ahLst/>
            <a:cxnLst/>
            <a:rect r="r" b="b" t="t" l="l"/>
            <a:pathLst>
              <a:path h="1782887" w="1836307">
                <a:moveTo>
                  <a:pt x="0" y="0"/>
                </a:moveTo>
                <a:lnTo>
                  <a:pt x="1836308" y="0"/>
                </a:lnTo>
                <a:lnTo>
                  <a:pt x="1836308" y="1782888"/>
                </a:lnTo>
                <a:lnTo>
                  <a:pt x="0" y="178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2053" y="2185686"/>
            <a:ext cx="8537965" cy="7708257"/>
          </a:xfrm>
          <a:custGeom>
            <a:avLst/>
            <a:gdLst/>
            <a:ahLst/>
            <a:cxnLst/>
            <a:rect r="r" b="b" t="t" l="l"/>
            <a:pathLst>
              <a:path h="7708257" w="8537965">
                <a:moveTo>
                  <a:pt x="0" y="0"/>
                </a:moveTo>
                <a:lnTo>
                  <a:pt x="8537965" y="0"/>
                </a:lnTo>
                <a:lnTo>
                  <a:pt x="8537965" y="7708258"/>
                </a:lnTo>
                <a:lnTo>
                  <a:pt x="0" y="7708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068" y="23511"/>
            <a:ext cx="17827507" cy="216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Semi-Bold"/>
              </a:rPr>
              <a:t>Distance between Restaurant and Delivery Place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02772" y="2622868"/>
            <a:ext cx="6601656" cy="5041265"/>
          </a:xfrm>
          <a:custGeom>
            <a:avLst/>
            <a:gdLst/>
            <a:ahLst/>
            <a:cxnLst/>
            <a:rect r="r" b="b" t="t" l="l"/>
            <a:pathLst>
              <a:path h="5041265" w="6601656">
                <a:moveTo>
                  <a:pt x="0" y="0"/>
                </a:moveTo>
                <a:lnTo>
                  <a:pt x="6601656" y="0"/>
                </a:lnTo>
                <a:lnTo>
                  <a:pt x="6601656" y="5041264"/>
                </a:lnTo>
                <a:lnTo>
                  <a:pt x="0" y="504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48753" y="3436650"/>
            <a:ext cx="5304156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51517"/>
                </a:solidFill>
                <a:latin typeface="Poppins"/>
              </a:rPr>
              <a:t>In general, the</a:t>
            </a:r>
            <a:r>
              <a:rPr lang="en-US" sz="3499">
                <a:solidFill>
                  <a:srgbClr val="151517"/>
                </a:solidFill>
                <a:latin typeface="Poppins Bold"/>
              </a:rPr>
              <a:t> longer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 the </a:t>
            </a:r>
            <a:r>
              <a:rPr lang="en-US" sz="3499">
                <a:solidFill>
                  <a:srgbClr val="151517"/>
                </a:solidFill>
                <a:latin typeface="Poppins Bold"/>
              </a:rPr>
              <a:t>distanc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e, the </a:t>
            </a:r>
            <a:r>
              <a:rPr lang="en-US" sz="3499">
                <a:solidFill>
                  <a:srgbClr val="151517"/>
                </a:solidFill>
                <a:latin typeface="Poppins Bold"/>
              </a:rPr>
              <a:t>longer delivery time</a:t>
            </a:r>
            <a:r>
              <a:rPr lang="en-US" sz="3499">
                <a:solidFill>
                  <a:srgbClr val="151517"/>
                </a:solidFill>
                <a:latin typeface="Poppins"/>
              </a:rPr>
              <a:t>, suggesting distance may be a good predictor.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7695349">
            <a:off x="8810475" y="2216878"/>
            <a:ext cx="1628841" cy="1894001"/>
          </a:xfrm>
          <a:custGeom>
            <a:avLst/>
            <a:gdLst/>
            <a:ahLst/>
            <a:cxnLst/>
            <a:rect r="r" b="b" t="t" l="l"/>
            <a:pathLst>
              <a:path h="1894001" w="1628841">
                <a:moveTo>
                  <a:pt x="1628841" y="0"/>
                </a:moveTo>
                <a:lnTo>
                  <a:pt x="0" y="0"/>
                </a:lnTo>
                <a:lnTo>
                  <a:pt x="0" y="1894001"/>
                </a:lnTo>
                <a:lnTo>
                  <a:pt x="1628841" y="1894001"/>
                </a:lnTo>
                <a:lnTo>
                  <a:pt x="162884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6258" y="1826292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4"/>
                </a:lnTo>
                <a:lnTo>
                  <a:pt x="0" y="690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7577" y="3463951"/>
            <a:ext cx="9289137" cy="29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DETERMINATION OF TOP 3 NUMERICAL VARIABLES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6563" y="4423887"/>
            <a:ext cx="6304422" cy="5863113"/>
          </a:xfrm>
          <a:custGeom>
            <a:avLst/>
            <a:gdLst/>
            <a:ahLst/>
            <a:cxnLst/>
            <a:rect r="r" b="b" t="t" l="l"/>
            <a:pathLst>
              <a:path h="5863113" w="6304422">
                <a:moveTo>
                  <a:pt x="0" y="0"/>
                </a:moveTo>
                <a:lnTo>
                  <a:pt x="6304422" y="0"/>
                </a:lnTo>
                <a:lnTo>
                  <a:pt x="6304422" y="5863113"/>
                </a:lnTo>
                <a:lnTo>
                  <a:pt x="0" y="5863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7F2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44706"/>
            <a:ext cx="9931913" cy="7073809"/>
          </a:xfrm>
          <a:custGeom>
            <a:avLst/>
            <a:gdLst/>
            <a:ahLst/>
            <a:cxnLst/>
            <a:rect r="r" b="b" t="t" l="l"/>
            <a:pathLst>
              <a:path h="7073809" w="9931913">
                <a:moveTo>
                  <a:pt x="0" y="0"/>
                </a:moveTo>
                <a:lnTo>
                  <a:pt x="9931913" y="0"/>
                </a:lnTo>
                <a:lnTo>
                  <a:pt x="9931913" y="7073809"/>
                </a:lnTo>
                <a:lnTo>
                  <a:pt x="0" y="707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6866" y="7009340"/>
            <a:ext cx="2561794" cy="2501243"/>
          </a:xfrm>
          <a:custGeom>
            <a:avLst/>
            <a:gdLst/>
            <a:ahLst/>
            <a:cxnLst/>
            <a:rect r="r" b="b" t="t" l="l"/>
            <a:pathLst>
              <a:path h="2501243" w="2561794">
                <a:moveTo>
                  <a:pt x="0" y="0"/>
                </a:moveTo>
                <a:lnTo>
                  <a:pt x="2561795" y="0"/>
                </a:lnTo>
                <a:lnTo>
                  <a:pt x="2561795" y="2501243"/>
                </a:lnTo>
                <a:lnTo>
                  <a:pt x="0" y="250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26788" y="3699510"/>
            <a:ext cx="8061212" cy="273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500">
                <a:solidFill>
                  <a:srgbClr val="1D1B19"/>
                </a:solidFill>
                <a:latin typeface="Poppins Bold"/>
              </a:rPr>
              <a:t>Top 3</a:t>
            </a:r>
            <a:r>
              <a:rPr lang="en-US" sz="3500">
                <a:solidFill>
                  <a:srgbClr val="1D1B19"/>
                </a:solidFill>
                <a:latin typeface="Poppins"/>
              </a:rPr>
              <a:t> predictors for delivery time: </a:t>
            </a:r>
          </a:p>
          <a:p>
            <a:pPr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1D1B19"/>
                </a:solidFill>
                <a:latin typeface="Poppins"/>
              </a:rPr>
              <a:t>D</a:t>
            </a:r>
            <a:r>
              <a:rPr lang="en-US" sz="3500">
                <a:solidFill>
                  <a:srgbClr val="1D1B19"/>
                </a:solidFill>
                <a:latin typeface="Poppins"/>
              </a:rPr>
              <a:t>elivery person age </a:t>
            </a:r>
          </a:p>
          <a:p>
            <a:pPr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1D1B19"/>
                </a:solidFill>
                <a:latin typeface="Poppins"/>
              </a:rPr>
              <a:t>Delivery person ratings, </a:t>
            </a:r>
          </a:p>
          <a:p>
            <a:pPr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1D1B19"/>
                </a:solidFill>
                <a:latin typeface="Poppins"/>
              </a:rPr>
              <a:t>Distance to delivery place.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500" y="460223"/>
            <a:ext cx="17453000" cy="9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5360">
                <a:solidFill>
                  <a:srgbClr val="151517"/>
                </a:solidFill>
                <a:latin typeface="Poppins Semi-Bold"/>
              </a:rPr>
              <a:t>Top 3 Numerical variables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8395" y="1826292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4"/>
                </a:lnTo>
                <a:lnTo>
                  <a:pt x="0" y="690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9713" y="3463951"/>
            <a:ext cx="9289137" cy="291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3"/>
              </a:lnSpc>
            </a:pPr>
            <a:r>
              <a:rPr lang="en-US" sz="8248" spc="569">
                <a:solidFill>
                  <a:srgbClr val="39637B"/>
                </a:solidFill>
                <a:latin typeface="Sweet Apricot"/>
              </a:rPr>
              <a:t>DETERMINATION OF TOP 3 CATEGORICAL VARIABLES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4423887"/>
            <a:ext cx="6304422" cy="5863113"/>
          </a:xfrm>
          <a:custGeom>
            <a:avLst/>
            <a:gdLst/>
            <a:ahLst/>
            <a:cxnLst/>
            <a:rect r="r" b="b" t="t" l="l"/>
            <a:pathLst>
              <a:path h="5863113" w="6304422">
                <a:moveTo>
                  <a:pt x="0" y="0"/>
                </a:moveTo>
                <a:lnTo>
                  <a:pt x="6304422" y="0"/>
                </a:lnTo>
                <a:lnTo>
                  <a:pt x="6304422" y="5863113"/>
                </a:lnTo>
                <a:lnTo>
                  <a:pt x="0" y="5863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52097"/>
            <a:ext cx="6430986" cy="6660664"/>
          </a:xfrm>
          <a:custGeom>
            <a:avLst/>
            <a:gdLst/>
            <a:ahLst/>
            <a:cxnLst/>
            <a:rect r="r" b="b" t="t" l="l"/>
            <a:pathLst>
              <a:path h="6660664" w="6430986">
                <a:moveTo>
                  <a:pt x="0" y="0"/>
                </a:moveTo>
                <a:lnTo>
                  <a:pt x="6430986" y="0"/>
                </a:lnTo>
                <a:lnTo>
                  <a:pt x="6430986" y="6660664"/>
                </a:lnTo>
                <a:lnTo>
                  <a:pt x="0" y="666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16507" y="6588928"/>
            <a:ext cx="2606257" cy="2340892"/>
          </a:xfrm>
          <a:custGeom>
            <a:avLst/>
            <a:gdLst/>
            <a:ahLst/>
            <a:cxnLst/>
            <a:rect r="r" b="b" t="t" l="l"/>
            <a:pathLst>
              <a:path h="2340892" w="2606257">
                <a:moveTo>
                  <a:pt x="0" y="0"/>
                </a:moveTo>
                <a:lnTo>
                  <a:pt x="2606257" y="0"/>
                </a:lnTo>
                <a:lnTo>
                  <a:pt x="2606257" y="2340893"/>
                </a:lnTo>
                <a:lnTo>
                  <a:pt x="0" y="234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0986" y="1952097"/>
            <a:ext cx="11857014" cy="3970252"/>
          </a:xfrm>
          <a:custGeom>
            <a:avLst/>
            <a:gdLst/>
            <a:ahLst/>
            <a:cxnLst/>
            <a:rect r="r" b="b" t="t" l="l"/>
            <a:pathLst>
              <a:path h="3970252" w="11857014">
                <a:moveTo>
                  <a:pt x="0" y="0"/>
                </a:moveTo>
                <a:lnTo>
                  <a:pt x="11857014" y="0"/>
                </a:lnTo>
                <a:lnTo>
                  <a:pt x="11857014" y="3970252"/>
                </a:lnTo>
                <a:lnTo>
                  <a:pt x="0" y="3970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7500" y="-56176"/>
            <a:ext cx="17453000" cy="9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5360">
                <a:solidFill>
                  <a:srgbClr val="151517"/>
                </a:solidFill>
                <a:latin typeface="Poppins Semi-Bold"/>
              </a:rPr>
              <a:t>Top 3 Categorical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31766" y="814078"/>
            <a:ext cx="4050318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u="sng">
                <a:solidFill>
                  <a:srgbClr val="594280"/>
                </a:solidFill>
                <a:latin typeface="Poppins Medium"/>
              </a:rPr>
              <a:t>Cramer’s 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5780" y="923925"/>
            <a:ext cx="555943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u="sng">
                <a:solidFill>
                  <a:srgbClr val="594280"/>
                </a:solidFill>
                <a:latin typeface="Poppins Medium"/>
              </a:rPr>
              <a:t>Correlation Heatmap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2898" y="6484153"/>
            <a:ext cx="5405534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</a:rPr>
              <a:t>Both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unable 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to pinpoint key categorical variables affecting delivery 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8080">
            <a:off x="8986401" y="-18418"/>
            <a:ext cx="5297994" cy="4456937"/>
          </a:xfrm>
          <a:custGeom>
            <a:avLst/>
            <a:gdLst/>
            <a:ahLst/>
            <a:cxnLst/>
            <a:rect r="r" b="b" t="t" l="l"/>
            <a:pathLst>
              <a:path h="4456937" w="5297994">
                <a:moveTo>
                  <a:pt x="0" y="0"/>
                </a:moveTo>
                <a:lnTo>
                  <a:pt x="5297994" y="0"/>
                </a:lnTo>
                <a:lnTo>
                  <a:pt x="5297994" y="4456937"/>
                </a:lnTo>
                <a:lnTo>
                  <a:pt x="0" y="4456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4460817" cy="9258300"/>
          </a:xfrm>
          <a:custGeom>
            <a:avLst/>
            <a:gdLst/>
            <a:ahLst/>
            <a:cxnLst/>
            <a:rect r="r" b="b" t="t" l="l"/>
            <a:pathLst>
              <a:path h="9258300" w="4460817">
                <a:moveTo>
                  <a:pt x="0" y="0"/>
                </a:moveTo>
                <a:lnTo>
                  <a:pt x="4460817" y="0"/>
                </a:lnTo>
                <a:lnTo>
                  <a:pt x="446081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13104" y="1437520"/>
            <a:ext cx="8844587" cy="10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8147">
                <a:solidFill>
                  <a:srgbClr val="3B435F"/>
                </a:solidFill>
                <a:latin typeface="Poetsen"/>
              </a:rPr>
              <a:t>Why?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43407" y="4227316"/>
            <a:ext cx="10183981" cy="56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51517"/>
                </a:solidFill>
                <a:latin typeface="Poppins Medium"/>
              </a:rPr>
              <a:t>Crucial factors when making purchasing decisions and planning for activities.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51517"/>
                </a:solidFill>
                <a:latin typeface="Poppins Medium"/>
              </a:rPr>
              <a:t>Increase confidence in the promised delivery timeline and receive orders on time to meet our needs and expectations.</a:t>
            </a: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75" y="2109315"/>
            <a:ext cx="12065362" cy="7586953"/>
          </a:xfrm>
          <a:custGeom>
            <a:avLst/>
            <a:gdLst/>
            <a:ahLst/>
            <a:cxnLst/>
            <a:rect r="r" b="b" t="t" l="l"/>
            <a:pathLst>
              <a:path h="7586953" w="12065362">
                <a:moveTo>
                  <a:pt x="0" y="0"/>
                </a:moveTo>
                <a:lnTo>
                  <a:pt x="12065362" y="0"/>
                </a:lnTo>
                <a:lnTo>
                  <a:pt x="12065362" y="7586952"/>
                </a:lnTo>
                <a:lnTo>
                  <a:pt x="0" y="758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4135" y="7727236"/>
            <a:ext cx="2970225" cy="2550519"/>
          </a:xfrm>
          <a:custGeom>
            <a:avLst/>
            <a:gdLst/>
            <a:ahLst/>
            <a:cxnLst/>
            <a:rect r="r" b="b" t="t" l="l"/>
            <a:pathLst>
              <a:path h="2550519" w="2970225">
                <a:moveTo>
                  <a:pt x="0" y="0"/>
                </a:moveTo>
                <a:lnTo>
                  <a:pt x="2970225" y="0"/>
                </a:lnTo>
                <a:lnTo>
                  <a:pt x="2970225" y="2550519"/>
                </a:lnTo>
                <a:lnTo>
                  <a:pt x="0" y="2550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40270" y="2934255"/>
            <a:ext cx="5947730" cy="479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499">
                <a:solidFill>
                  <a:srgbClr val="1D1B19"/>
                </a:solidFill>
                <a:latin typeface="Poppins"/>
              </a:rPr>
              <a:t>Random Forest Regression pinpointed key categorical variables affecting delivery time:</a:t>
            </a:r>
          </a:p>
          <a:p>
            <a:pPr marL="755649" indent="-377824" lvl="1">
              <a:lnSpc>
                <a:spcPts val="5459"/>
              </a:lnSpc>
              <a:buFont typeface="Arial"/>
              <a:buChar char="•"/>
            </a:pPr>
            <a:r>
              <a:rPr lang="en-US" sz="3499">
                <a:solidFill>
                  <a:srgbClr val="1D1B19"/>
                </a:solidFill>
                <a:latin typeface="Poppins"/>
              </a:rPr>
              <a:t>V</a:t>
            </a:r>
            <a:r>
              <a:rPr lang="en-US" sz="3499">
                <a:solidFill>
                  <a:srgbClr val="1D1B19"/>
                </a:solidFill>
                <a:latin typeface="Poppins"/>
              </a:rPr>
              <a:t>ehicle condition</a:t>
            </a:r>
          </a:p>
          <a:p>
            <a:pPr marL="755649" indent="-377824" lvl="1">
              <a:lnSpc>
                <a:spcPts val="5459"/>
              </a:lnSpc>
              <a:buFont typeface="Arial"/>
              <a:buChar char="•"/>
            </a:pPr>
            <a:r>
              <a:rPr lang="en-US" sz="3499">
                <a:solidFill>
                  <a:srgbClr val="1D1B19"/>
                </a:solidFill>
                <a:latin typeface="Poppins"/>
              </a:rPr>
              <a:t>Weather</a:t>
            </a:r>
          </a:p>
          <a:p>
            <a:pPr marL="755649" indent="-377824" lvl="1">
              <a:lnSpc>
                <a:spcPts val="5459"/>
              </a:lnSpc>
              <a:buFont typeface="Arial"/>
              <a:buChar char="•"/>
            </a:pPr>
            <a:r>
              <a:rPr lang="en-US" sz="3499">
                <a:solidFill>
                  <a:srgbClr val="1D1B19"/>
                </a:solidFill>
                <a:latin typeface="Poppins"/>
              </a:rPr>
              <a:t>Road Traffic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500" y="-56176"/>
            <a:ext cx="17453000" cy="97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5360">
                <a:solidFill>
                  <a:srgbClr val="151517"/>
                </a:solidFill>
                <a:latin typeface="Poppins Semi-Bold"/>
              </a:rPr>
              <a:t>Top 3 Categorical Variables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6891" y="1144196"/>
            <a:ext cx="744113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u="sng">
                <a:solidFill>
                  <a:srgbClr val="594280"/>
                </a:solidFill>
                <a:latin typeface="Poppins Medium"/>
              </a:rPr>
              <a:t>Random Forest Regression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049" y="-605435"/>
            <a:ext cx="19080099" cy="12752657"/>
            <a:chOff x="0" y="0"/>
            <a:chExt cx="25440132" cy="170035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01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972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01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972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50795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31969" y="5652495"/>
            <a:ext cx="3605805" cy="3605805"/>
          </a:xfrm>
          <a:custGeom>
            <a:avLst/>
            <a:gdLst/>
            <a:ahLst/>
            <a:cxnLst/>
            <a:rect r="r" b="b" t="t" l="l"/>
            <a:pathLst>
              <a:path h="3605805" w="3605805">
                <a:moveTo>
                  <a:pt x="0" y="0"/>
                </a:moveTo>
                <a:lnTo>
                  <a:pt x="3605805" y="0"/>
                </a:lnTo>
                <a:lnTo>
                  <a:pt x="3605805" y="3605805"/>
                </a:lnTo>
                <a:lnTo>
                  <a:pt x="0" y="360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1172" y="4196503"/>
            <a:ext cx="10571021" cy="329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MODEL TRAINING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3607" y="2196995"/>
            <a:ext cx="16647890" cy="7685637"/>
            <a:chOff x="0" y="0"/>
            <a:chExt cx="6076161" cy="2805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76161" cy="2805110"/>
            </a:xfrm>
            <a:custGeom>
              <a:avLst/>
              <a:gdLst/>
              <a:ahLst/>
              <a:cxnLst/>
              <a:rect r="r" b="b" t="t" l="l"/>
              <a:pathLst>
                <a:path h="2805110" w="6076161">
                  <a:moveTo>
                    <a:pt x="0" y="0"/>
                  </a:moveTo>
                  <a:lnTo>
                    <a:pt x="6076161" y="0"/>
                  </a:lnTo>
                  <a:lnTo>
                    <a:pt x="6076161" y="2805110"/>
                  </a:lnTo>
                  <a:lnTo>
                    <a:pt x="0" y="2805110"/>
                  </a:lnTo>
                  <a:close/>
                </a:path>
              </a:pathLst>
            </a:custGeom>
            <a:solidFill>
              <a:srgbClr val="C7EB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54794" y="2482473"/>
            <a:ext cx="5002375" cy="3476773"/>
            <a:chOff x="0" y="0"/>
            <a:chExt cx="6669834" cy="46356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164573" y="0"/>
              <a:ext cx="2611021" cy="1868529"/>
            </a:xfrm>
            <a:custGeom>
              <a:avLst/>
              <a:gdLst/>
              <a:ahLst/>
              <a:cxnLst/>
              <a:rect r="r" b="b" t="t" l="l"/>
              <a:pathLst>
                <a:path h="1868529" w="2611021">
                  <a:moveTo>
                    <a:pt x="0" y="0"/>
                  </a:moveTo>
                  <a:lnTo>
                    <a:pt x="2611021" y="0"/>
                  </a:lnTo>
                  <a:lnTo>
                    <a:pt x="2611021" y="1868529"/>
                  </a:lnTo>
                  <a:lnTo>
                    <a:pt x="0" y="1868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9868" r="0" b="-19868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119612"/>
              <a:ext cx="6669834" cy="5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>
                  <a:solidFill>
                    <a:srgbClr val="594280"/>
                  </a:solidFill>
                  <a:latin typeface="Poppins Bold"/>
                </a:rPr>
                <a:t>Random Forest Regressor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799464"/>
              <a:ext cx="6669834" cy="183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9"/>
                </a:lnSpc>
              </a:pPr>
              <a:r>
                <a:rPr lang="en-US" sz="2378">
                  <a:solidFill>
                    <a:srgbClr val="222222"/>
                  </a:solidFill>
                  <a:latin typeface="Poppins"/>
                </a:rPr>
                <a:t>Predicts delivery time by averaging the results of multiple decision trees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22794" y="6391750"/>
            <a:ext cx="1484738" cy="1484738"/>
          </a:xfrm>
          <a:custGeom>
            <a:avLst/>
            <a:gdLst/>
            <a:ahLst/>
            <a:cxnLst/>
            <a:rect r="r" b="b" t="t" l="l"/>
            <a:pathLst>
              <a:path h="1484738" w="1484738">
                <a:moveTo>
                  <a:pt x="0" y="0"/>
                </a:moveTo>
                <a:lnTo>
                  <a:pt x="1484738" y="0"/>
                </a:lnTo>
                <a:lnTo>
                  <a:pt x="1484738" y="1484738"/>
                </a:lnTo>
                <a:lnTo>
                  <a:pt x="0" y="148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6742" y="2594961"/>
            <a:ext cx="3161403" cy="1162224"/>
          </a:xfrm>
          <a:custGeom>
            <a:avLst/>
            <a:gdLst/>
            <a:ahLst/>
            <a:cxnLst/>
            <a:rect r="r" b="b" t="t" l="l"/>
            <a:pathLst>
              <a:path h="1162224" w="3161403">
                <a:moveTo>
                  <a:pt x="0" y="0"/>
                </a:moveTo>
                <a:lnTo>
                  <a:pt x="3161403" y="0"/>
                </a:lnTo>
                <a:lnTo>
                  <a:pt x="3161403" y="1162224"/>
                </a:lnTo>
                <a:lnTo>
                  <a:pt x="0" y="116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498" r="0" b="-7751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54948" y="4005590"/>
            <a:ext cx="5404352" cy="45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51">
                <a:solidFill>
                  <a:srgbClr val="594280"/>
                </a:solidFill>
                <a:latin typeface="Poppins Bold"/>
              </a:rPr>
              <a:t>XGBoost Regressor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54948" y="4553496"/>
            <a:ext cx="5404352" cy="14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378">
                <a:solidFill>
                  <a:srgbClr val="222222"/>
                </a:solidFill>
                <a:latin typeface="Poppins"/>
              </a:rPr>
              <a:t>Utilizes gradient boosting sequential decision tree optimization.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57533" y="4063625"/>
            <a:ext cx="4847518" cy="3791240"/>
            <a:chOff x="0" y="0"/>
            <a:chExt cx="6463357" cy="50549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073846" y="0"/>
              <a:ext cx="2091650" cy="2411903"/>
            </a:xfrm>
            <a:custGeom>
              <a:avLst/>
              <a:gdLst/>
              <a:ahLst/>
              <a:cxnLst/>
              <a:rect r="r" b="b" t="t" l="l"/>
              <a:pathLst>
                <a:path h="2411903" w="2091650">
                  <a:moveTo>
                    <a:pt x="0" y="0"/>
                  </a:moveTo>
                  <a:lnTo>
                    <a:pt x="2091650" y="0"/>
                  </a:lnTo>
                  <a:lnTo>
                    <a:pt x="2091650" y="2411903"/>
                  </a:lnTo>
                  <a:lnTo>
                    <a:pt x="0" y="2411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00374" y="2538903"/>
              <a:ext cx="6162983" cy="5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>
                  <a:solidFill>
                    <a:srgbClr val="594280"/>
                  </a:solidFill>
                  <a:latin typeface="Poppins Bold"/>
                </a:rPr>
                <a:t>LightGBM Regressor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18754"/>
              <a:ext cx="6463357" cy="183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9"/>
                </a:lnSpc>
              </a:pPr>
              <a:r>
                <a:rPr lang="en-US" sz="2378">
                  <a:solidFill>
                    <a:srgbClr val="222222"/>
                  </a:solidFill>
                  <a:latin typeface="Poppins"/>
                </a:rPr>
                <a:t>Uses histogram-based algorithms to speed up training of gradient boosting models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879435" y="752737"/>
            <a:ext cx="94037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Modelling 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1756" y="7952688"/>
            <a:ext cx="5200266" cy="45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2551">
                <a:solidFill>
                  <a:srgbClr val="594280"/>
                </a:solidFill>
                <a:latin typeface="Poppins Bold"/>
              </a:rPr>
              <a:t>Support Vector Regression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304" y="8405427"/>
            <a:ext cx="5453719" cy="140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378">
                <a:solidFill>
                  <a:srgbClr val="222222"/>
                </a:solidFill>
                <a:latin typeface="Poppins"/>
              </a:rPr>
              <a:t>Finds the optimal hyperplane that best fits the data points while minimizing errors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854948" y="6503203"/>
            <a:ext cx="5251652" cy="2888874"/>
            <a:chOff x="0" y="0"/>
            <a:chExt cx="7002202" cy="38518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748286" y="0"/>
              <a:ext cx="1831047" cy="1831047"/>
            </a:xfrm>
            <a:custGeom>
              <a:avLst/>
              <a:gdLst/>
              <a:ahLst/>
              <a:cxnLst/>
              <a:rect r="r" b="b" t="t" l="l"/>
              <a:pathLst>
                <a:path h="1831047" w="1831047">
                  <a:moveTo>
                    <a:pt x="0" y="0"/>
                  </a:moveTo>
                  <a:lnTo>
                    <a:pt x="1831046" y="0"/>
                  </a:lnTo>
                  <a:lnTo>
                    <a:pt x="1831046" y="1831047"/>
                  </a:lnTo>
                  <a:lnTo>
                    <a:pt x="0" y="1831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325416" y="1987700"/>
              <a:ext cx="6676786" cy="58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>
                  <a:solidFill>
                    <a:srgbClr val="594280"/>
                  </a:solidFill>
                  <a:latin typeface="Poppins Bold"/>
                </a:rPr>
                <a:t>Ensemble Model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637898"/>
              <a:ext cx="7002202" cy="1213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9"/>
                </a:lnSpc>
              </a:pPr>
              <a:r>
                <a:rPr lang="en-US" sz="2378">
                  <a:solidFill>
                    <a:srgbClr val="222222"/>
                  </a:solidFill>
                  <a:latin typeface="Poppins"/>
                </a:rPr>
                <a:t>Combines the previous 4 models to predict delivery time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0903" y="2612610"/>
            <a:ext cx="9633002" cy="4490078"/>
          </a:xfrm>
          <a:custGeom>
            <a:avLst/>
            <a:gdLst/>
            <a:ahLst/>
            <a:cxnLst/>
            <a:rect r="r" b="b" t="t" l="l"/>
            <a:pathLst>
              <a:path h="4490078" w="9633002">
                <a:moveTo>
                  <a:pt x="0" y="0"/>
                </a:moveTo>
                <a:lnTo>
                  <a:pt x="9633002" y="0"/>
                </a:lnTo>
                <a:lnTo>
                  <a:pt x="9633002" y="4490078"/>
                </a:lnTo>
                <a:lnTo>
                  <a:pt x="0" y="449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82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385854" y="2440514"/>
          <a:ext cx="7359195" cy="6817786"/>
        </p:xfrm>
        <a:graphic>
          <a:graphicData uri="http://schemas.openxmlformats.org/drawingml/2006/table">
            <a:tbl>
              <a:tblPr/>
              <a:tblGrid>
                <a:gridCol w="3063962"/>
                <a:gridCol w="2228812"/>
                <a:gridCol w="2066422"/>
              </a:tblGrid>
              <a:tr h="1129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 Bold"/>
                        </a:rPr>
                        <a:t>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 Bold"/>
                        </a:rPr>
                        <a:t>R-Squared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 Bold"/>
                        </a:rPr>
                        <a:t>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129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0.7928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18.1226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30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0.8237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15.4241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29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LightGBM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0.8299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14.8786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293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Support Vector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0.7011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26.1503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704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Ensemble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0.8193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Poppins"/>
                        </a:rPr>
                        <a:t>15.8114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895350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Model Performance Comparison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30642" y="7664663"/>
            <a:ext cx="4338111" cy="43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1"/>
              </a:lnSpc>
              <a:spcBef>
                <a:spcPct val="0"/>
              </a:spcBef>
            </a:pPr>
            <a:r>
              <a:rPr lang="en-US" sz="2615">
                <a:solidFill>
                  <a:srgbClr val="000000"/>
                </a:solidFill>
                <a:latin typeface="Knockout Cruiserweight Bold"/>
              </a:rPr>
              <a:t>OPTIMAL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7698" y="8341745"/>
            <a:ext cx="4341055" cy="94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5485">
                <a:solidFill>
                  <a:srgbClr val="012929"/>
                </a:solidFill>
                <a:latin typeface="Knockout Cruiserweight Bold"/>
              </a:rPr>
              <a:t>LIGHTGBM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98465"/>
            <a:ext cx="10313800" cy="9588535"/>
            <a:chOff x="0" y="0"/>
            <a:chExt cx="13751733" cy="12784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175600"/>
              <a:ext cx="3643274" cy="6609113"/>
            </a:xfrm>
            <a:custGeom>
              <a:avLst/>
              <a:gdLst/>
              <a:ahLst/>
              <a:cxnLst/>
              <a:rect r="r" b="b" t="t" l="l"/>
              <a:pathLst>
                <a:path h="6609113" w="3643274">
                  <a:moveTo>
                    <a:pt x="0" y="0"/>
                  </a:moveTo>
                  <a:lnTo>
                    <a:pt x="3643274" y="0"/>
                  </a:lnTo>
                  <a:lnTo>
                    <a:pt x="3643274" y="6609113"/>
                  </a:lnTo>
                  <a:lnTo>
                    <a:pt x="0" y="6609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29359" y="0"/>
              <a:ext cx="10422375" cy="7451998"/>
            </a:xfrm>
            <a:custGeom>
              <a:avLst/>
              <a:gdLst/>
              <a:ahLst/>
              <a:cxnLst/>
              <a:rect r="r" b="b" t="t" l="l"/>
              <a:pathLst>
                <a:path h="7451998" w="10422375">
                  <a:moveTo>
                    <a:pt x="0" y="0"/>
                  </a:moveTo>
                  <a:lnTo>
                    <a:pt x="10422374" y="0"/>
                  </a:lnTo>
                  <a:lnTo>
                    <a:pt x="10422374" y="7451998"/>
                  </a:lnTo>
                  <a:lnTo>
                    <a:pt x="0" y="7451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686193" y="1339976"/>
              <a:ext cx="7743585" cy="3251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542"/>
                </a:lnSpc>
                <a:spcBef>
                  <a:spcPct val="0"/>
                </a:spcBef>
              </a:pPr>
              <a:r>
                <a:rPr lang="en-US" sz="4673">
                  <a:solidFill>
                    <a:srgbClr val="1D1B19"/>
                  </a:solidFill>
                  <a:latin typeface="Knockout Cruiserweight"/>
                </a:rPr>
                <a:t>How to further improve LightGBM accuracy?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56850" y="5036515"/>
            <a:ext cx="9247637" cy="5021110"/>
            <a:chOff x="0" y="0"/>
            <a:chExt cx="12330183" cy="6694813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7485885" y="1655232"/>
              <a:ext cx="4844297" cy="5039581"/>
            </a:xfrm>
            <a:custGeom>
              <a:avLst/>
              <a:gdLst/>
              <a:ahLst/>
              <a:cxnLst/>
              <a:rect r="r" b="b" t="t" l="l"/>
              <a:pathLst>
                <a:path h="5039581" w="4844297">
                  <a:moveTo>
                    <a:pt x="4844298" y="0"/>
                  </a:moveTo>
                  <a:lnTo>
                    <a:pt x="0" y="0"/>
                  </a:lnTo>
                  <a:lnTo>
                    <a:pt x="0" y="5039581"/>
                  </a:lnTo>
                  <a:lnTo>
                    <a:pt x="4844298" y="5039581"/>
                  </a:lnTo>
                  <a:lnTo>
                    <a:pt x="4844298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99615">
              <a:off x="69099" y="103194"/>
              <a:ext cx="7194097" cy="4874129"/>
            </a:xfrm>
            <a:custGeom>
              <a:avLst/>
              <a:gdLst/>
              <a:ahLst/>
              <a:cxnLst/>
              <a:rect r="r" b="b" t="t" l="l"/>
              <a:pathLst>
                <a:path h="4874129" w="7194097">
                  <a:moveTo>
                    <a:pt x="0" y="0"/>
                  </a:moveTo>
                  <a:lnTo>
                    <a:pt x="7194097" y="0"/>
                  </a:lnTo>
                  <a:lnTo>
                    <a:pt x="7194097" y="4874129"/>
                  </a:lnTo>
                  <a:lnTo>
                    <a:pt x="0" y="4874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849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80532" y="1662965"/>
              <a:ext cx="6465291" cy="1678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67"/>
                </a:lnSpc>
                <a:spcBef>
                  <a:spcPct val="0"/>
                </a:spcBef>
              </a:pPr>
              <a:r>
                <a:rPr lang="en-US" sz="3691">
                  <a:solidFill>
                    <a:srgbClr val="1D1B19"/>
                  </a:solidFill>
                  <a:latin typeface="Knockout Cruiserweight"/>
                </a:rPr>
                <a:t>Try Hyperparameter Tuning!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01644"/>
            <a:chOff x="0" y="0"/>
            <a:chExt cx="4816593" cy="2713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13190"/>
            </a:xfrm>
            <a:custGeom>
              <a:avLst/>
              <a:gdLst/>
              <a:ahLst/>
              <a:cxnLst/>
              <a:rect r="r" b="b" t="t" l="l"/>
              <a:pathLst>
                <a:path h="27131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3190"/>
                  </a:lnTo>
                  <a:lnTo>
                    <a:pt x="0" y="2713190"/>
                  </a:lnTo>
                  <a:close/>
                </a:path>
              </a:pathLst>
            </a:custGeom>
            <a:solidFill>
              <a:srgbClr val="C7EB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6593" cy="28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551880"/>
            <a:ext cx="4344691" cy="912385"/>
          </a:xfrm>
          <a:custGeom>
            <a:avLst/>
            <a:gdLst/>
            <a:ahLst/>
            <a:cxnLst/>
            <a:rect r="r" b="b" t="t" l="l"/>
            <a:pathLst>
              <a:path h="912385" w="4344691">
                <a:moveTo>
                  <a:pt x="0" y="0"/>
                </a:moveTo>
                <a:lnTo>
                  <a:pt x="4344691" y="0"/>
                </a:lnTo>
                <a:lnTo>
                  <a:pt x="4344691" y="912386"/>
                </a:lnTo>
                <a:lnTo>
                  <a:pt x="0" y="91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1759" y="4013596"/>
            <a:ext cx="8739070" cy="5081527"/>
          </a:xfrm>
          <a:custGeom>
            <a:avLst/>
            <a:gdLst/>
            <a:ahLst/>
            <a:cxnLst/>
            <a:rect r="r" b="b" t="t" l="l"/>
            <a:pathLst>
              <a:path h="5081527" w="8739070">
                <a:moveTo>
                  <a:pt x="0" y="0"/>
                </a:moveTo>
                <a:lnTo>
                  <a:pt x="8739070" y="0"/>
                </a:lnTo>
                <a:lnTo>
                  <a:pt x="8739070" y="5081527"/>
                </a:lnTo>
                <a:lnTo>
                  <a:pt x="0" y="508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6386" y="4016716"/>
            <a:ext cx="7650945" cy="4131040"/>
          </a:xfrm>
          <a:custGeom>
            <a:avLst/>
            <a:gdLst/>
            <a:ahLst/>
            <a:cxnLst/>
            <a:rect r="r" b="b" t="t" l="l"/>
            <a:pathLst>
              <a:path h="4131040" w="7650945">
                <a:moveTo>
                  <a:pt x="0" y="0"/>
                </a:moveTo>
                <a:lnTo>
                  <a:pt x="7650945" y="0"/>
                </a:lnTo>
                <a:lnTo>
                  <a:pt x="7650945" y="4131040"/>
                </a:lnTo>
                <a:lnTo>
                  <a:pt x="0" y="413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16194" y="8358012"/>
            <a:ext cx="3257197" cy="1281329"/>
            <a:chOff x="0" y="0"/>
            <a:chExt cx="812800" cy="3197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19742"/>
            </a:xfrm>
            <a:custGeom>
              <a:avLst/>
              <a:gdLst/>
              <a:ahLst/>
              <a:cxnLst/>
              <a:rect r="r" b="b" t="t" l="l"/>
              <a:pathLst>
                <a:path h="319742" w="812800">
                  <a:moveTo>
                    <a:pt x="125974" y="0"/>
                  </a:moveTo>
                  <a:lnTo>
                    <a:pt x="686826" y="0"/>
                  </a:lnTo>
                  <a:cubicBezTo>
                    <a:pt x="756400" y="0"/>
                    <a:pt x="812800" y="56400"/>
                    <a:pt x="812800" y="125974"/>
                  </a:cubicBezTo>
                  <a:lnTo>
                    <a:pt x="812800" y="193768"/>
                  </a:lnTo>
                  <a:cubicBezTo>
                    <a:pt x="812800" y="263342"/>
                    <a:pt x="756400" y="319742"/>
                    <a:pt x="686826" y="319742"/>
                  </a:cubicBezTo>
                  <a:lnTo>
                    <a:pt x="125974" y="319742"/>
                  </a:lnTo>
                  <a:cubicBezTo>
                    <a:pt x="56400" y="319742"/>
                    <a:pt x="0" y="263342"/>
                    <a:pt x="0" y="193768"/>
                  </a:cubicBezTo>
                  <a:lnTo>
                    <a:pt x="0" y="125974"/>
                  </a:lnTo>
                  <a:cubicBezTo>
                    <a:pt x="0" y="56400"/>
                    <a:pt x="56400" y="0"/>
                    <a:pt x="125974" y="0"/>
                  </a:cubicBezTo>
                  <a:close/>
                </a:path>
              </a:pathLst>
            </a:custGeom>
            <a:solidFill>
              <a:srgbClr val="004A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812800" cy="424517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4185"/>
                </a:lnSpc>
              </a:pPr>
              <a:r>
                <a:rPr lang="en-US" sz="2599">
                  <a:solidFill>
                    <a:srgbClr val="FFFFFF"/>
                  </a:solidFill>
                  <a:latin typeface="Rubik"/>
                </a:rPr>
                <a:t>Tuning Process of Parameters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62614" y="7757197"/>
            <a:ext cx="958441" cy="1337926"/>
          </a:xfrm>
          <a:custGeom>
            <a:avLst/>
            <a:gdLst/>
            <a:ahLst/>
            <a:cxnLst/>
            <a:rect r="r" b="b" t="t" l="l"/>
            <a:pathLst>
              <a:path h="1337926" w="958441">
                <a:moveTo>
                  <a:pt x="0" y="0"/>
                </a:moveTo>
                <a:lnTo>
                  <a:pt x="958441" y="0"/>
                </a:lnTo>
                <a:lnTo>
                  <a:pt x="958441" y="1337926"/>
                </a:lnTo>
                <a:lnTo>
                  <a:pt x="0" y="1337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95350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Hyperparameter Tuning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29603" y="2650250"/>
            <a:ext cx="11935622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9F9F9"/>
                </a:solidFill>
                <a:latin typeface="Knockout Cruiserweight Bold"/>
              </a:rPr>
              <a:t>Finding optimal values for Parameters of LightGBM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8921346" y="3526820"/>
            <a:ext cx="1359646" cy="15191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6084" y="3039215"/>
            <a:ext cx="6564427" cy="2494367"/>
            <a:chOff x="0" y="0"/>
            <a:chExt cx="1728903" cy="6569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28903" cy="656953"/>
            </a:xfrm>
            <a:custGeom>
              <a:avLst/>
              <a:gdLst/>
              <a:ahLst/>
              <a:cxnLst/>
              <a:rect r="r" b="b" t="t" l="l"/>
              <a:pathLst>
                <a:path h="656953" w="1728903">
                  <a:moveTo>
                    <a:pt x="60148" y="0"/>
                  </a:moveTo>
                  <a:lnTo>
                    <a:pt x="1668755" y="0"/>
                  </a:lnTo>
                  <a:cubicBezTo>
                    <a:pt x="1701973" y="0"/>
                    <a:pt x="1728903" y="26929"/>
                    <a:pt x="1728903" y="60148"/>
                  </a:cubicBezTo>
                  <a:lnTo>
                    <a:pt x="1728903" y="596805"/>
                  </a:lnTo>
                  <a:cubicBezTo>
                    <a:pt x="1728903" y="612757"/>
                    <a:pt x="1722566" y="628056"/>
                    <a:pt x="1711286" y="639336"/>
                  </a:cubicBezTo>
                  <a:cubicBezTo>
                    <a:pt x="1700006" y="650616"/>
                    <a:pt x="1684707" y="656953"/>
                    <a:pt x="1668755" y="656953"/>
                  </a:cubicBezTo>
                  <a:lnTo>
                    <a:pt x="60148" y="656953"/>
                  </a:lnTo>
                  <a:cubicBezTo>
                    <a:pt x="26929" y="656953"/>
                    <a:pt x="0" y="630023"/>
                    <a:pt x="0" y="596805"/>
                  </a:cubicBezTo>
                  <a:lnTo>
                    <a:pt x="0" y="60148"/>
                  </a:lnTo>
                  <a:cubicBezTo>
                    <a:pt x="0" y="26929"/>
                    <a:pt x="26929" y="0"/>
                    <a:pt x="601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728903" cy="75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94873" y="3039215"/>
            <a:ext cx="6564427" cy="2494367"/>
            <a:chOff x="0" y="0"/>
            <a:chExt cx="1728903" cy="6569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28903" cy="656953"/>
            </a:xfrm>
            <a:custGeom>
              <a:avLst/>
              <a:gdLst/>
              <a:ahLst/>
              <a:cxnLst/>
              <a:rect r="r" b="b" t="t" l="l"/>
              <a:pathLst>
                <a:path h="656953" w="1728903">
                  <a:moveTo>
                    <a:pt x="60148" y="0"/>
                  </a:moveTo>
                  <a:lnTo>
                    <a:pt x="1668755" y="0"/>
                  </a:lnTo>
                  <a:cubicBezTo>
                    <a:pt x="1701973" y="0"/>
                    <a:pt x="1728903" y="26929"/>
                    <a:pt x="1728903" y="60148"/>
                  </a:cubicBezTo>
                  <a:lnTo>
                    <a:pt x="1728903" y="596805"/>
                  </a:lnTo>
                  <a:cubicBezTo>
                    <a:pt x="1728903" y="612757"/>
                    <a:pt x="1722566" y="628056"/>
                    <a:pt x="1711286" y="639336"/>
                  </a:cubicBezTo>
                  <a:cubicBezTo>
                    <a:pt x="1700006" y="650616"/>
                    <a:pt x="1684707" y="656953"/>
                    <a:pt x="1668755" y="656953"/>
                  </a:cubicBezTo>
                  <a:lnTo>
                    <a:pt x="60148" y="656953"/>
                  </a:lnTo>
                  <a:cubicBezTo>
                    <a:pt x="26929" y="656953"/>
                    <a:pt x="0" y="630023"/>
                    <a:pt x="0" y="596805"/>
                  </a:cubicBezTo>
                  <a:lnTo>
                    <a:pt x="0" y="60148"/>
                  </a:lnTo>
                  <a:cubicBezTo>
                    <a:pt x="0" y="26929"/>
                    <a:pt x="26929" y="0"/>
                    <a:pt x="601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728903" cy="75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95350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Hyperparameter Tuning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0645" y="3095980"/>
            <a:ext cx="58753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3389"/>
                </a:solidFill>
                <a:latin typeface="Poetsen"/>
              </a:rPr>
              <a:t>Untuned LightGBM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5205" y="4062886"/>
            <a:ext cx="518618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004AC5"/>
                </a:solidFill>
                <a:latin typeface="Poetsen"/>
              </a:rPr>
              <a:t>R-Squared: 0.8299</a:t>
            </a:r>
          </a:p>
          <a:p>
            <a:pPr algn="ctr">
              <a:lnSpc>
                <a:spcPts val="3150"/>
              </a:lnSpc>
            </a:pPr>
          </a:p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004AC5"/>
                </a:solidFill>
                <a:latin typeface="Poetsen"/>
              </a:rPr>
              <a:t>MSE: 14.8786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9433" y="3095980"/>
            <a:ext cx="587530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3389"/>
                </a:solidFill>
                <a:latin typeface="Poetsen"/>
              </a:rPr>
              <a:t>Tuned LightGBM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83994" y="4062886"/>
            <a:ext cx="518618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004AC5"/>
                </a:solidFill>
                <a:latin typeface="Poetsen"/>
              </a:rPr>
              <a:t>R-Squared: 0.8225</a:t>
            </a:r>
          </a:p>
          <a:p>
            <a:pPr algn="ctr">
              <a:lnSpc>
                <a:spcPts val="3150"/>
              </a:lnSpc>
            </a:pPr>
          </a:p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004AC5"/>
                </a:solidFill>
                <a:latin typeface="Poetsen"/>
              </a:rPr>
              <a:t>MSE: 15.5312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71222" y="6092778"/>
            <a:ext cx="10305864" cy="4194222"/>
            <a:chOff x="0" y="0"/>
            <a:chExt cx="13741153" cy="55922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1337796"/>
              <a:ext cx="5759052" cy="4254500"/>
            </a:xfrm>
            <a:custGeom>
              <a:avLst/>
              <a:gdLst/>
              <a:ahLst/>
              <a:cxnLst/>
              <a:rect r="r" b="b" t="t" l="l"/>
              <a:pathLst>
                <a:path h="4254500" w="5759052">
                  <a:moveTo>
                    <a:pt x="0" y="0"/>
                  </a:moveTo>
                  <a:lnTo>
                    <a:pt x="5759052" y="0"/>
                  </a:lnTo>
                  <a:lnTo>
                    <a:pt x="5759052" y="4254500"/>
                  </a:lnTo>
                  <a:lnTo>
                    <a:pt x="0" y="42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455615" y="0"/>
              <a:ext cx="7285538" cy="4781134"/>
            </a:xfrm>
            <a:custGeom>
              <a:avLst/>
              <a:gdLst/>
              <a:ahLst/>
              <a:cxnLst/>
              <a:rect r="r" b="b" t="t" l="l"/>
              <a:pathLst>
                <a:path h="4781134" w="7285538">
                  <a:moveTo>
                    <a:pt x="0" y="0"/>
                  </a:moveTo>
                  <a:lnTo>
                    <a:pt x="7285538" y="0"/>
                  </a:lnTo>
                  <a:lnTo>
                    <a:pt x="7285538" y="4781134"/>
                  </a:lnTo>
                  <a:lnTo>
                    <a:pt x="0" y="478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179571" y="1305990"/>
              <a:ext cx="5837625" cy="2112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>
                  <a:solidFill>
                    <a:srgbClr val="000000"/>
                  </a:solidFill>
                  <a:latin typeface="Canva Sans 2 Bold"/>
                </a:rPr>
                <a:t>Drop in Accuracy!</a:t>
              </a:r>
            </a:p>
            <a:p>
              <a:pPr algn="ctr">
                <a:lnSpc>
                  <a:spcPts val="4270"/>
                </a:lnSpc>
              </a:pPr>
              <a:r>
                <a:rPr lang="en-US" sz="3050">
                  <a:solidFill>
                    <a:srgbClr val="000000"/>
                  </a:solidFill>
                  <a:latin typeface="Canva Sans 2 Bold"/>
                </a:rPr>
                <a:t>Untuned model is more accurate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01644"/>
            <a:chOff x="0" y="0"/>
            <a:chExt cx="4816593" cy="2713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13190"/>
            </a:xfrm>
            <a:custGeom>
              <a:avLst/>
              <a:gdLst/>
              <a:ahLst/>
              <a:cxnLst/>
              <a:rect r="r" b="b" t="t" l="l"/>
              <a:pathLst>
                <a:path h="27131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3190"/>
                  </a:lnTo>
                  <a:lnTo>
                    <a:pt x="0" y="2713190"/>
                  </a:lnTo>
                  <a:close/>
                </a:path>
              </a:pathLst>
            </a:custGeom>
            <a:solidFill>
              <a:srgbClr val="C7EB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6593" cy="28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7434" y="2919265"/>
            <a:ext cx="10008789" cy="5858701"/>
          </a:xfrm>
          <a:custGeom>
            <a:avLst/>
            <a:gdLst/>
            <a:ahLst/>
            <a:cxnLst/>
            <a:rect r="r" b="b" t="t" l="l"/>
            <a:pathLst>
              <a:path h="5858701" w="10008789">
                <a:moveTo>
                  <a:pt x="0" y="0"/>
                </a:moveTo>
                <a:lnTo>
                  <a:pt x="10008789" y="0"/>
                </a:lnTo>
                <a:lnTo>
                  <a:pt x="10008789" y="5858701"/>
                </a:lnTo>
                <a:lnTo>
                  <a:pt x="0" y="5858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" t="0" r="-31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516834" y="7205228"/>
            <a:ext cx="6376481" cy="2053072"/>
            <a:chOff x="0" y="0"/>
            <a:chExt cx="8501975" cy="273742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376259"/>
              <a:ext cx="8052647" cy="2361170"/>
              <a:chOff x="0" y="0"/>
              <a:chExt cx="1756263" cy="5149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56263" cy="514966"/>
              </a:xfrm>
              <a:custGeom>
                <a:avLst/>
                <a:gdLst/>
                <a:ahLst/>
                <a:cxnLst/>
                <a:rect r="r" b="b" t="t" l="l"/>
                <a:pathLst>
                  <a:path h="514966" w="1756263">
                    <a:moveTo>
                      <a:pt x="0" y="0"/>
                    </a:moveTo>
                    <a:lnTo>
                      <a:pt x="1756263" y="0"/>
                    </a:lnTo>
                    <a:lnTo>
                      <a:pt x="1756263" y="514966"/>
                    </a:lnTo>
                    <a:lnTo>
                      <a:pt x="0" y="514966"/>
                    </a:lnTo>
                    <a:close/>
                  </a:path>
                </a:pathLst>
              </a:custGeom>
              <a:solidFill>
                <a:srgbClr val="004AC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1756263" cy="6102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42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24502" y="762774"/>
              <a:ext cx="7403644" cy="1530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1"/>
                </a:lnSpc>
              </a:pPr>
              <a:r>
                <a:rPr lang="en-US" sz="3351">
                  <a:solidFill>
                    <a:srgbClr val="F9F9F9"/>
                  </a:solidFill>
                  <a:latin typeface="Knockout Cruiserweight Bold"/>
                </a:rPr>
                <a:t>Proven: </a:t>
              </a:r>
            </a:p>
            <a:p>
              <a:pPr algn="ctr">
                <a:lnSpc>
                  <a:spcPts val="4691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F9F9F9"/>
                  </a:solidFill>
                  <a:latin typeface="Knockout Cruiserweight Bold"/>
                </a:rPr>
                <a:t>LightGBM = Most accurate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7141682" y="0"/>
              <a:ext cx="1360292" cy="1556844"/>
            </a:xfrm>
            <a:custGeom>
              <a:avLst/>
              <a:gdLst/>
              <a:ahLst/>
              <a:cxnLst/>
              <a:rect r="r" b="b" t="t" l="l"/>
              <a:pathLst>
                <a:path h="1556844" w="1360292">
                  <a:moveTo>
                    <a:pt x="0" y="0"/>
                  </a:moveTo>
                  <a:lnTo>
                    <a:pt x="1360293" y="0"/>
                  </a:lnTo>
                  <a:lnTo>
                    <a:pt x="1360293" y="1556844"/>
                  </a:lnTo>
                  <a:lnTo>
                    <a:pt x="0" y="155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95350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K-Fold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7489" y="2477605"/>
            <a:ext cx="6527517" cy="424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51517"/>
                </a:solidFill>
                <a:latin typeface="Poppins"/>
              </a:rPr>
              <a:t>More accurate performance estimate</a:t>
            </a:r>
          </a:p>
          <a:p>
            <a:pPr>
              <a:lnSpc>
                <a:spcPts val="2800"/>
              </a:lnSpc>
            </a:pPr>
          </a:p>
          <a:p>
            <a:pPr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51517"/>
                </a:solidFill>
                <a:latin typeface="Poppins"/>
              </a:rPr>
              <a:t>Overfitting detection</a:t>
            </a:r>
          </a:p>
          <a:p>
            <a:pPr>
              <a:lnSpc>
                <a:spcPts val="2800"/>
              </a:lnSpc>
            </a:pPr>
          </a:p>
          <a:p>
            <a:pPr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51517"/>
                </a:solidFill>
                <a:latin typeface="Poppins"/>
              </a:rPr>
              <a:t>Model Comparison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301644"/>
            <a:chOff x="0" y="0"/>
            <a:chExt cx="4816593" cy="27131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13190"/>
            </a:xfrm>
            <a:custGeom>
              <a:avLst/>
              <a:gdLst/>
              <a:ahLst/>
              <a:cxnLst/>
              <a:rect r="r" b="b" t="t" l="l"/>
              <a:pathLst>
                <a:path h="27131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3190"/>
                  </a:lnTo>
                  <a:lnTo>
                    <a:pt x="0" y="2713190"/>
                  </a:lnTo>
                  <a:close/>
                </a:path>
              </a:pathLst>
            </a:custGeom>
            <a:solidFill>
              <a:srgbClr val="C7EB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6593" cy="28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3913" y="2956096"/>
            <a:ext cx="13000974" cy="6574566"/>
          </a:xfrm>
          <a:custGeom>
            <a:avLst/>
            <a:gdLst/>
            <a:ahLst/>
            <a:cxnLst/>
            <a:rect r="r" b="b" t="t" l="l"/>
            <a:pathLst>
              <a:path h="6574566" w="13000974">
                <a:moveTo>
                  <a:pt x="0" y="0"/>
                </a:moveTo>
                <a:lnTo>
                  <a:pt x="13000973" y="0"/>
                </a:lnTo>
                <a:lnTo>
                  <a:pt x="13000973" y="6574567"/>
                </a:lnTo>
                <a:lnTo>
                  <a:pt x="0" y="657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etsen"/>
              </a:rPr>
              <a:t>Feature Importance (LightGBM)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07598" y="4887012"/>
            <a:ext cx="7680402" cy="5414632"/>
            <a:chOff x="0" y="0"/>
            <a:chExt cx="10240536" cy="72195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61536" y="1733109"/>
              <a:ext cx="9201509" cy="5486400"/>
            </a:xfrm>
            <a:custGeom>
              <a:avLst/>
              <a:gdLst/>
              <a:ahLst/>
              <a:cxnLst/>
              <a:rect r="r" b="b" t="t" l="l"/>
              <a:pathLst>
                <a:path h="5486400" w="9201509">
                  <a:moveTo>
                    <a:pt x="0" y="0"/>
                  </a:moveTo>
                  <a:lnTo>
                    <a:pt x="9201510" y="0"/>
                  </a:lnTo>
                  <a:lnTo>
                    <a:pt x="92015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061928" y="-57150"/>
              <a:ext cx="3848326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151517"/>
                  </a:solidFill>
                  <a:latin typeface="Adigiana Toybox"/>
                </a:rPr>
                <a:t>Delivery Person 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80443"/>
              <a:ext cx="3848326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151517"/>
                  </a:solidFill>
                  <a:latin typeface="Adigiana Toybox"/>
                </a:rPr>
                <a:t>Distance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92211" y="2635831"/>
              <a:ext cx="3848326" cy="108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151517"/>
                  </a:solidFill>
                  <a:latin typeface="Adigiana Toybox"/>
                </a:rPr>
                <a:t>Delivery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151517"/>
                  </a:solidFill>
                  <a:latin typeface="Adigiana Toybox"/>
                </a:rPr>
                <a:t>Person Ratings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049" y="-605435"/>
            <a:ext cx="19080099" cy="12752657"/>
            <a:chOff x="0" y="0"/>
            <a:chExt cx="25440132" cy="170035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01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972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01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972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50795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31969" y="5652495"/>
            <a:ext cx="3605805" cy="3605805"/>
          </a:xfrm>
          <a:custGeom>
            <a:avLst/>
            <a:gdLst/>
            <a:ahLst/>
            <a:cxnLst/>
            <a:rect r="r" b="b" t="t" l="l"/>
            <a:pathLst>
              <a:path h="3605805" w="3605805">
                <a:moveTo>
                  <a:pt x="0" y="0"/>
                </a:moveTo>
                <a:lnTo>
                  <a:pt x="3605805" y="0"/>
                </a:lnTo>
                <a:lnTo>
                  <a:pt x="3605805" y="3605805"/>
                </a:lnTo>
                <a:lnTo>
                  <a:pt x="0" y="360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1172" y="3409652"/>
            <a:ext cx="10571021" cy="48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CONCLUSION &amp; </a:t>
            </a:r>
          </a:p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INSIGHTS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9355" y="4444852"/>
            <a:ext cx="10749290" cy="2712675"/>
            <a:chOff x="0" y="0"/>
            <a:chExt cx="5812512" cy="14668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12512" cy="1466837"/>
            </a:xfrm>
            <a:custGeom>
              <a:avLst/>
              <a:gdLst/>
              <a:ahLst/>
              <a:cxnLst/>
              <a:rect r="r" b="b" t="t" l="l"/>
              <a:pathLst>
                <a:path h="1466837" w="5812512">
                  <a:moveTo>
                    <a:pt x="0" y="0"/>
                  </a:moveTo>
                  <a:lnTo>
                    <a:pt x="5812512" y="0"/>
                  </a:lnTo>
                  <a:lnTo>
                    <a:pt x="5812512" y="1466837"/>
                  </a:lnTo>
                  <a:lnTo>
                    <a:pt x="0" y="1466837"/>
                  </a:lnTo>
                  <a:close/>
                </a:path>
              </a:pathLst>
            </a:custGeom>
            <a:solidFill>
              <a:srgbClr val="1E0C7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92385" y="4204518"/>
            <a:ext cx="4957223" cy="6082482"/>
          </a:xfrm>
          <a:custGeom>
            <a:avLst/>
            <a:gdLst/>
            <a:ahLst/>
            <a:cxnLst/>
            <a:rect r="r" b="b" t="t" l="l"/>
            <a:pathLst>
              <a:path h="6082482" w="4957223">
                <a:moveTo>
                  <a:pt x="0" y="0"/>
                </a:moveTo>
                <a:lnTo>
                  <a:pt x="4957223" y="0"/>
                </a:lnTo>
                <a:lnTo>
                  <a:pt x="4957223" y="6082482"/>
                </a:lnTo>
                <a:lnTo>
                  <a:pt x="0" y="608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4161" y="2802085"/>
            <a:ext cx="2804865" cy="2804865"/>
          </a:xfrm>
          <a:custGeom>
            <a:avLst/>
            <a:gdLst/>
            <a:ahLst/>
            <a:cxnLst/>
            <a:rect r="r" b="b" t="t" l="l"/>
            <a:pathLst>
              <a:path h="2804865" w="2804865">
                <a:moveTo>
                  <a:pt x="0" y="0"/>
                </a:moveTo>
                <a:lnTo>
                  <a:pt x="2804865" y="0"/>
                </a:lnTo>
                <a:lnTo>
                  <a:pt x="2804865" y="2804865"/>
                </a:lnTo>
                <a:lnTo>
                  <a:pt x="0" y="2804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45968" y="4680414"/>
            <a:ext cx="6996063" cy="212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oppins Bold"/>
              </a:rPr>
              <a:t>How can we predict time taken for delivery accurately and precisely?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1707" y="1607431"/>
            <a:ext cx="8844587" cy="206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8147">
                <a:solidFill>
                  <a:srgbClr val="000000"/>
                </a:solidFill>
                <a:latin typeface="Poetsen"/>
              </a:rPr>
              <a:t>Problem Statement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5569" y="3950789"/>
            <a:ext cx="9079907" cy="3202478"/>
            <a:chOff x="0" y="0"/>
            <a:chExt cx="230451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512" cy="812800"/>
            </a:xfrm>
            <a:custGeom>
              <a:avLst/>
              <a:gdLst/>
              <a:ahLst/>
              <a:cxnLst/>
              <a:rect r="r" b="b" t="t" l="l"/>
              <a:pathLst>
                <a:path h="812800" w="2304512">
                  <a:moveTo>
                    <a:pt x="1152256" y="0"/>
                  </a:moveTo>
                  <a:lnTo>
                    <a:pt x="2304512" y="406400"/>
                  </a:lnTo>
                  <a:lnTo>
                    <a:pt x="1152256" y="812800"/>
                  </a:lnTo>
                  <a:lnTo>
                    <a:pt x="0" y="406400"/>
                  </a:lnTo>
                  <a:lnTo>
                    <a:pt x="1152256" y="0"/>
                  </a:lnTo>
                  <a:close/>
                </a:path>
              </a:pathLst>
            </a:custGeom>
            <a:solidFill>
              <a:srgbClr val="EDB1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96088" y="73025"/>
              <a:ext cx="1512336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660606">
            <a:off x="10687791" y="3037181"/>
            <a:ext cx="2377534" cy="641934"/>
          </a:xfrm>
          <a:custGeom>
            <a:avLst/>
            <a:gdLst/>
            <a:ahLst/>
            <a:cxnLst/>
            <a:rect r="r" b="b" t="t" l="l"/>
            <a:pathLst>
              <a:path h="641934" w="2377534">
                <a:moveTo>
                  <a:pt x="0" y="0"/>
                </a:moveTo>
                <a:lnTo>
                  <a:pt x="2377534" y="0"/>
                </a:lnTo>
                <a:lnTo>
                  <a:pt x="2377534" y="641934"/>
                </a:lnTo>
                <a:lnTo>
                  <a:pt x="0" y="64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80188" y="375008"/>
            <a:ext cx="4617098" cy="2983140"/>
          </a:xfrm>
          <a:custGeom>
            <a:avLst/>
            <a:gdLst/>
            <a:ahLst/>
            <a:cxnLst/>
            <a:rect r="r" b="b" t="t" l="l"/>
            <a:pathLst>
              <a:path h="2983140" w="4617098">
                <a:moveTo>
                  <a:pt x="0" y="0"/>
                </a:moveTo>
                <a:lnTo>
                  <a:pt x="4617098" y="0"/>
                </a:lnTo>
                <a:lnTo>
                  <a:pt x="4617098" y="2983140"/>
                </a:lnTo>
                <a:lnTo>
                  <a:pt x="0" y="298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23843" y="4248548"/>
            <a:ext cx="527620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etsen"/>
              </a:rPr>
              <a:t>Future 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etsen"/>
              </a:rPr>
              <a:t>Improvement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01123" y="411692"/>
            <a:ext cx="4596163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Canva Sans 1"/>
              </a:rPr>
              <a:t>Incorporate </a:t>
            </a:r>
            <a:r>
              <a:rPr lang="en-US" sz="3999">
                <a:solidFill>
                  <a:srgbClr val="151517"/>
                </a:solidFill>
                <a:latin typeface="Canva Sans 1 Bold"/>
              </a:rPr>
              <a:t>deep neural networks</a:t>
            </a:r>
            <a:r>
              <a:rPr lang="en-US" sz="3999">
                <a:solidFill>
                  <a:srgbClr val="151517"/>
                </a:solidFill>
                <a:latin typeface="Canva Sans 1"/>
              </a:rPr>
              <a:t> machine learning techniques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2041" y="516467"/>
            <a:ext cx="4617098" cy="2983140"/>
          </a:xfrm>
          <a:custGeom>
            <a:avLst/>
            <a:gdLst/>
            <a:ahLst/>
            <a:cxnLst/>
            <a:rect r="r" b="b" t="t" l="l"/>
            <a:pathLst>
              <a:path h="2983140" w="4617098">
                <a:moveTo>
                  <a:pt x="0" y="0"/>
                </a:moveTo>
                <a:lnTo>
                  <a:pt x="4617098" y="0"/>
                </a:lnTo>
                <a:lnTo>
                  <a:pt x="4617098" y="2983140"/>
                </a:lnTo>
                <a:lnTo>
                  <a:pt x="0" y="298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2041" y="896787"/>
            <a:ext cx="4596163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Canva Sans 1"/>
              </a:rPr>
              <a:t>Ensure that the model is </a:t>
            </a:r>
            <a:r>
              <a:rPr lang="en-US" sz="3999">
                <a:solidFill>
                  <a:srgbClr val="151517"/>
                </a:solidFill>
                <a:latin typeface="Canva Sans 1 Bold"/>
              </a:rPr>
              <a:t>robust</a:t>
            </a:r>
            <a:r>
              <a:rPr lang="en-US" sz="3999">
                <a:solidFill>
                  <a:srgbClr val="151517"/>
                </a:solidFill>
                <a:latin typeface="Canva Sans 1"/>
              </a:rPr>
              <a:t> and </a:t>
            </a:r>
            <a:r>
              <a:rPr lang="en-US" sz="3999">
                <a:solidFill>
                  <a:srgbClr val="151517"/>
                </a:solidFill>
                <a:latin typeface="Canva Sans 1 Bold"/>
              </a:rPr>
              <a:t>scalable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-8545301">
            <a:off x="5392543" y="3037181"/>
            <a:ext cx="2377534" cy="641934"/>
          </a:xfrm>
          <a:custGeom>
            <a:avLst/>
            <a:gdLst/>
            <a:ahLst/>
            <a:cxnLst/>
            <a:rect r="r" b="b" t="t" l="l"/>
            <a:pathLst>
              <a:path h="641934" w="2377534">
                <a:moveTo>
                  <a:pt x="0" y="641934"/>
                </a:moveTo>
                <a:lnTo>
                  <a:pt x="2377533" y="641934"/>
                </a:lnTo>
                <a:lnTo>
                  <a:pt x="2377533" y="0"/>
                </a:lnTo>
                <a:lnTo>
                  <a:pt x="0" y="0"/>
                </a:lnTo>
                <a:lnTo>
                  <a:pt x="0" y="64193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4163" y="6363098"/>
            <a:ext cx="5441470" cy="3515773"/>
          </a:xfrm>
          <a:custGeom>
            <a:avLst/>
            <a:gdLst/>
            <a:ahLst/>
            <a:cxnLst/>
            <a:rect r="r" b="b" t="t" l="l"/>
            <a:pathLst>
              <a:path h="3515773" w="5441470">
                <a:moveTo>
                  <a:pt x="0" y="0"/>
                </a:moveTo>
                <a:lnTo>
                  <a:pt x="5441470" y="0"/>
                </a:lnTo>
                <a:lnTo>
                  <a:pt x="5441470" y="3515773"/>
                </a:lnTo>
                <a:lnTo>
                  <a:pt x="0" y="351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2041" y="6258323"/>
            <a:ext cx="4805713" cy="423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Canva Sans 1"/>
              </a:rPr>
              <a:t>Integrate </a:t>
            </a:r>
            <a:r>
              <a:rPr lang="en-US" sz="3999">
                <a:solidFill>
                  <a:srgbClr val="151517"/>
                </a:solidFill>
                <a:latin typeface="Canva Sans 1 Bold"/>
              </a:rPr>
              <a:t>additionals features </a:t>
            </a:r>
            <a:r>
              <a:rPr lang="en-US" sz="3999">
                <a:solidFill>
                  <a:srgbClr val="151517"/>
                </a:solidFill>
                <a:latin typeface="Canva Sans 1"/>
              </a:rPr>
              <a:t>that could potentially impact delivery time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826942" y="6363098"/>
            <a:ext cx="5123592" cy="3310389"/>
          </a:xfrm>
          <a:custGeom>
            <a:avLst/>
            <a:gdLst/>
            <a:ahLst/>
            <a:cxnLst/>
            <a:rect r="r" b="b" t="t" l="l"/>
            <a:pathLst>
              <a:path h="3310389" w="5123592">
                <a:moveTo>
                  <a:pt x="0" y="0"/>
                </a:moveTo>
                <a:lnTo>
                  <a:pt x="5123591" y="0"/>
                </a:lnTo>
                <a:lnTo>
                  <a:pt x="5123591" y="3310389"/>
                </a:lnTo>
                <a:lnTo>
                  <a:pt x="0" y="3310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85881" y="6809336"/>
            <a:ext cx="4805713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Canva Sans 1"/>
              </a:rPr>
              <a:t>Incorporate a </a:t>
            </a:r>
            <a:r>
              <a:rPr lang="en-US" sz="3999">
                <a:solidFill>
                  <a:srgbClr val="151517"/>
                </a:solidFill>
                <a:latin typeface="Canva Sans 1 Bold"/>
              </a:rPr>
              <a:t>feedback</a:t>
            </a:r>
            <a:r>
              <a:rPr lang="en-US" sz="3999">
                <a:solidFill>
                  <a:srgbClr val="151517"/>
                </a:solidFill>
                <a:latin typeface="Canva Sans 1"/>
              </a:rPr>
              <a:t> mechanism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9466334">
            <a:off x="6143982" y="7310687"/>
            <a:ext cx="2214116" cy="597811"/>
          </a:xfrm>
          <a:custGeom>
            <a:avLst/>
            <a:gdLst/>
            <a:ahLst/>
            <a:cxnLst/>
            <a:rect r="r" b="b" t="t" l="l"/>
            <a:pathLst>
              <a:path h="597811" w="2214116">
                <a:moveTo>
                  <a:pt x="0" y="0"/>
                </a:moveTo>
                <a:lnTo>
                  <a:pt x="2214116" y="0"/>
                </a:lnTo>
                <a:lnTo>
                  <a:pt x="2214116" y="597811"/>
                </a:lnTo>
                <a:lnTo>
                  <a:pt x="0" y="597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9678971">
            <a:off x="10400738" y="7368374"/>
            <a:ext cx="2214116" cy="597811"/>
          </a:xfrm>
          <a:custGeom>
            <a:avLst/>
            <a:gdLst/>
            <a:ahLst/>
            <a:cxnLst/>
            <a:rect r="r" b="b" t="t" l="l"/>
            <a:pathLst>
              <a:path h="597811" w="2214116">
                <a:moveTo>
                  <a:pt x="2214116" y="0"/>
                </a:moveTo>
                <a:lnTo>
                  <a:pt x="0" y="0"/>
                </a:lnTo>
                <a:lnTo>
                  <a:pt x="0" y="597811"/>
                </a:lnTo>
                <a:lnTo>
                  <a:pt x="2214116" y="597811"/>
                </a:lnTo>
                <a:lnTo>
                  <a:pt x="221411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5837" y="253850"/>
            <a:ext cx="8836327" cy="2228291"/>
          </a:xfrm>
          <a:custGeom>
            <a:avLst/>
            <a:gdLst/>
            <a:ahLst/>
            <a:cxnLst/>
            <a:rect r="r" b="b" t="t" l="l"/>
            <a:pathLst>
              <a:path h="2228291" w="8836327">
                <a:moveTo>
                  <a:pt x="0" y="0"/>
                </a:moveTo>
                <a:lnTo>
                  <a:pt x="8836326" y="0"/>
                </a:lnTo>
                <a:lnTo>
                  <a:pt x="8836326" y="2228291"/>
                </a:lnTo>
                <a:lnTo>
                  <a:pt x="0" y="2228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06516" y="3981485"/>
            <a:ext cx="9377008" cy="3456553"/>
          </a:xfrm>
          <a:custGeom>
            <a:avLst/>
            <a:gdLst/>
            <a:ahLst/>
            <a:cxnLst/>
            <a:rect r="r" b="b" t="t" l="l"/>
            <a:pathLst>
              <a:path h="3456553" w="9377008">
                <a:moveTo>
                  <a:pt x="0" y="0"/>
                </a:moveTo>
                <a:lnTo>
                  <a:pt x="9377008" y="0"/>
                </a:lnTo>
                <a:lnTo>
                  <a:pt x="9377008" y="3456553"/>
                </a:lnTo>
                <a:lnTo>
                  <a:pt x="0" y="3456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53074" y="2691691"/>
            <a:ext cx="5683892" cy="1082881"/>
          </a:xfrm>
          <a:custGeom>
            <a:avLst/>
            <a:gdLst/>
            <a:ahLst/>
            <a:cxnLst/>
            <a:rect r="r" b="b" t="t" l="l"/>
            <a:pathLst>
              <a:path h="1082881" w="5683892">
                <a:moveTo>
                  <a:pt x="0" y="0"/>
                </a:moveTo>
                <a:lnTo>
                  <a:pt x="5683892" y="0"/>
                </a:lnTo>
                <a:lnTo>
                  <a:pt x="5683892" y="1082881"/>
                </a:lnTo>
                <a:lnTo>
                  <a:pt x="0" y="108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066" r="0" b="-1769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9233" y="7647588"/>
            <a:ext cx="5887733" cy="1082881"/>
          </a:xfrm>
          <a:custGeom>
            <a:avLst/>
            <a:gdLst/>
            <a:ahLst/>
            <a:cxnLst/>
            <a:rect r="r" b="b" t="t" l="l"/>
            <a:pathLst>
              <a:path h="1082881" w="5887733">
                <a:moveTo>
                  <a:pt x="0" y="0"/>
                </a:moveTo>
                <a:lnTo>
                  <a:pt x="5887733" y="0"/>
                </a:lnTo>
                <a:lnTo>
                  <a:pt x="5887733" y="1082881"/>
                </a:lnTo>
                <a:lnTo>
                  <a:pt x="0" y="108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081" r="0" b="-1850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6124" y="9258300"/>
            <a:ext cx="10107343" cy="428277"/>
          </a:xfrm>
          <a:custGeom>
            <a:avLst/>
            <a:gdLst/>
            <a:ahLst/>
            <a:cxnLst/>
            <a:rect r="r" b="b" t="t" l="l"/>
            <a:pathLst>
              <a:path h="428277" w="10107343">
                <a:moveTo>
                  <a:pt x="0" y="0"/>
                </a:moveTo>
                <a:lnTo>
                  <a:pt x="10107342" y="0"/>
                </a:lnTo>
                <a:lnTo>
                  <a:pt x="10107342" y="428277"/>
                </a:lnTo>
                <a:lnTo>
                  <a:pt x="0" y="428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462" y="2691691"/>
            <a:ext cx="7175656" cy="6994886"/>
          </a:xfrm>
          <a:custGeom>
            <a:avLst/>
            <a:gdLst/>
            <a:ahLst/>
            <a:cxnLst/>
            <a:rect r="r" b="b" t="t" l="l"/>
            <a:pathLst>
              <a:path h="6994886" w="7175656">
                <a:moveTo>
                  <a:pt x="0" y="0"/>
                </a:moveTo>
                <a:lnTo>
                  <a:pt x="7175655" y="0"/>
                </a:lnTo>
                <a:lnTo>
                  <a:pt x="7175655" y="6994886"/>
                </a:lnTo>
                <a:lnTo>
                  <a:pt x="0" y="6994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186" r="0" b="-191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56915" y="2558341"/>
            <a:ext cx="52762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etsen"/>
              </a:rPr>
              <a:t>Sample Input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60385" y="7514238"/>
            <a:ext cx="54654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etsen"/>
              </a:rPr>
              <a:t>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0185" y="2726822"/>
            <a:ext cx="52762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etsen"/>
              </a:rPr>
              <a:t>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442" y="4003172"/>
            <a:ext cx="5737694" cy="479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Aim to provide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accurate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delivery time predictions</a:t>
            </a:r>
          </a:p>
          <a:p>
            <a:pPr algn="just" marL="755651" indent="-377825" lvl="1">
              <a:lnSpc>
                <a:spcPts val="546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</a:rPr>
              <a:t>Key features: Ability to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constantly update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its </a:t>
            </a:r>
            <a:r>
              <a:rPr lang="en-US" sz="3500">
                <a:solidFill>
                  <a:srgbClr val="000000"/>
                </a:solidFill>
                <a:latin typeface="Poppins Bold"/>
              </a:rPr>
              <a:t>dataset</a:t>
            </a:r>
            <a:r>
              <a:rPr lang="en-US" sz="3500">
                <a:solidFill>
                  <a:srgbClr val="000000"/>
                </a:solidFill>
                <a:latin typeface="Poppins"/>
              </a:rPr>
              <a:t> with new user inputs.</a:t>
            </a:r>
            <a:r>
              <a:rPr lang="en-US" sz="3500">
                <a:solidFill>
                  <a:srgbClr val="545454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85901"/>
            <a:ext cx="13063038" cy="6987057"/>
            <a:chOff x="0" y="0"/>
            <a:chExt cx="3440471" cy="1840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0471" cy="1840212"/>
            </a:xfrm>
            <a:custGeom>
              <a:avLst/>
              <a:gdLst/>
              <a:ahLst/>
              <a:cxnLst/>
              <a:rect r="r" b="b" t="t" l="l"/>
              <a:pathLst>
                <a:path h="1840212" w="3440471">
                  <a:moveTo>
                    <a:pt x="0" y="0"/>
                  </a:moveTo>
                  <a:lnTo>
                    <a:pt x="3440471" y="0"/>
                  </a:lnTo>
                  <a:lnTo>
                    <a:pt x="3440471" y="1840212"/>
                  </a:lnTo>
                  <a:lnTo>
                    <a:pt x="0" y="1840212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3440471" cy="193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63038" y="0"/>
            <a:ext cx="5224962" cy="10301644"/>
            <a:chOff x="0" y="0"/>
            <a:chExt cx="1376122" cy="27131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122" cy="2713190"/>
            </a:xfrm>
            <a:custGeom>
              <a:avLst/>
              <a:gdLst/>
              <a:ahLst/>
              <a:cxnLst/>
              <a:rect r="r" b="b" t="t" l="l"/>
              <a:pathLst>
                <a:path h="2713190" w="1376122">
                  <a:moveTo>
                    <a:pt x="0" y="0"/>
                  </a:moveTo>
                  <a:lnTo>
                    <a:pt x="1376122" y="0"/>
                  </a:lnTo>
                  <a:lnTo>
                    <a:pt x="1376122" y="2713190"/>
                  </a:lnTo>
                  <a:lnTo>
                    <a:pt x="0" y="2713190"/>
                  </a:lnTo>
                  <a:close/>
                </a:path>
              </a:pathLst>
            </a:custGeom>
            <a:solidFill>
              <a:srgbClr val="C7EB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376122" cy="2808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22816" y="3534212"/>
            <a:ext cx="6865184" cy="6690434"/>
          </a:xfrm>
          <a:custGeom>
            <a:avLst/>
            <a:gdLst/>
            <a:ahLst/>
            <a:cxnLst/>
            <a:rect r="r" b="b" t="t" l="l"/>
            <a:pathLst>
              <a:path h="6690434" w="6865184">
                <a:moveTo>
                  <a:pt x="0" y="0"/>
                </a:moveTo>
                <a:lnTo>
                  <a:pt x="6865184" y="0"/>
                </a:lnTo>
                <a:lnTo>
                  <a:pt x="6865184" y="6690434"/>
                </a:lnTo>
                <a:lnTo>
                  <a:pt x="0" y="6690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4156" y="5612805"/>
            <a:ext cx="6109844" cy="145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oppins Semi-Bold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7222" y="1365341"/>
            <a:ext cx="2552869" cy="675200"/>
          </a:xfrm>
          <a:custGeom>
            <a:avLst/>
            <a:gdLst/>
            <a:ahLst/>
            <a:cxnLst/>
            <a:rect r="r" b="b" t="t" l="l"/>
            <a:pathLst>
              <a:path h="675200" w="2552869">
                <a:moveTo>
                  <a:pt x="0" y="0"/>
                </a:moveTo>
                <a:lnTo>
                  <a:pt x="2552868" y="0"/>
                </a:lnTo>
                <a:lnTo>
                  <a:pt x="2552868" y="675200"/>
                </a:lnTo>
                <a:lnTo>
                  <a:pt x="0" y="67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4632" r="-849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3656" y="7158019"/>
            <a:ext cx="8358899" cy="2558182"/>
          </a:xfrm>
          <a:custGeom>
            <a:avLst/>
            <a:gdLst/>
            <a:ahLst/>
            <a:cxnLst/>
            <a:rect r="r" b="b" t="t" l="l"/>
            <a:pathLst>
              <a:path h="2558182" w="8358899">
                <a:moveTo>
                  <a:pt x="0" y="0"/>
                </a:moveTo>
                <a:lnTo>
                  <a:pt x="8358899" y="0"/>
                </a:lnTo>
                <a:lnTo>
                  <a:pt x="8358899" y="2558181"/>
                </a:lnTo>
                <a:lnTo>
                  <a:pt x="0" y="2558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81136" y="4601473"/>
            <a:ext cx="3912149" cy="1084055"/>
          </a:xfrm>
          <a:custGeom>
            <a:avLst/>
            <a:gdLst/>
            <a:ahLst/>
            <a:cxnLst/>
            <a:rect r="r" b="b" t="t" l="l"/>
            <a:pathLst>
              <a:path h="1084055" w="3912149">
                <a:moveTo>
                  <a:pt x="0" y="0"/>
                </a:moveTo>
                <a:lnTo>
                  <a:pt x="3912149" y="0"/>
                </a:lnTo>
                <a:lnTo>
                  <a:pt x="3912149" y="1084054"/>
                </a:lnTo>
                <a:lnTo>
                  <a:pt x="0" y="108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35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32586">
            <a:off x="11881783" y="2461389"/>
            <a:ext cx="1965341" cy="1899010"/>
          </a:xfrm>
          <a:custGeom>
            <a:avLst/>
            <a:gdLst/>
            <a:ahLst/>
            <a:cxnLst/>
            <a:rect r="r" b="b" t="t" l="l"/>
            <a:pathLst>
              <a:path h="1899010" w="1965341">
                <a:moveTo>
                  <a:pt x="0" y="0"/>
                </a:moveTo>
                <a:lnTo>
                  <a:pt x="1965340" y="0"/>
                </a:lnTo>
                <a:lnTo>
                  <a:pt x="1965340" y="1899010"/>
                </a:lnTo>
                <a:lnTo>
                  <a:pt x="0" y="1899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5073" y="4601473"/>
            <a:ext cx="3912149" cy="1084055"/>
          </a:xfrm>
          <a:custGeom>
            <a:avLst/>
            <a:gdLst/>
            <a:ahLst/>
            <a:cxnLst/>
            <a:rect r="r" b="b" t="t" l="l"/>
            <a:pathLst>
              <a:path h="1084055" w="3912149">
                <a:moveTo>
                  <a:pt x="0" y="0"/>
                </a:moveTo>
                <a:lnTo>
                  <a:pt x="3912149" y="0"/>
                </a:lnTo>
                <a:lnTo>
                  <a:pt x="3912149" y="1084054"/>
                </a:lnTo>
                <a:lnTo>
                  <a:pt x="0" y="108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352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542533">
            <a:off x="5158477" y="2628112"/>
            <a:ext cx="1965341" cy="1899010"/>
          </a:xfrm>
          <a:custGeom>
            <a:avLst/>
            <a:gdLst/>
            <a:ahLst/>
            <a:cxnLst/>
            <a:rect r="r" b="b" t="t" l="l"/>
            <a:pathLst>
              <a:path h="1899010" w="1965341">
                <a:moveTo>
                  <a:pt x="1965340" y="0"/>
                </a:moveTo>
                <a:lnTo>
                  <a:pt x="0" y="0"/>
                </a:lnTo>
                <a:lnTo>
                  <a:pt x="0" y="1899010"/>
                </a:lnTo>
                <a:lnTo>
                  <a:pt x="1965340" y="1899010"/>
                </a:lnTo>
                <a:lnTo>
                  <a:pt x="196534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410935" y="6616907"/>
            <a:ext cx="17466129" cy="19050"/>
          </a:xfrm>
          <a:prstGeom prst="line">
            <a:avLst/>
          </a:prstGeom>
          <a:ln cap="flat" w="38100">
            <a:solidFill>
              <a:srgbClr val="1E0C7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231138" y="2878741"/>
            <a:ext cx="4574056" cy="886590"/>
          </a:xfrm>
          <a:custGeom>
            <a:avLst/>
            <a:gdLst/>
            <a:ahLst/>
            <a:cxnLst/>
            <a:rect r="r" b="b" t="t" l="l"/>
            <a:pathLst>
              <a:path h="886590" w="4574056">
                <a:moveTo>
                  <a:pt x="0" y="0"/>
                </a:moveTo>
                <a:lnTo>
                  <a:pt x="4574056" y="0"/>
                </a:lnTo>
                <a:lnTo>
                  <a:pt x="4574056" y="886590"/>
                </a:lnTo>
                <a:lnTo>
                  <a:pt x="0" y="886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031" r="0" b="-743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6088" y="7807532"/>
            <a:ext cx="4574056" cy="886590"/>
          </a:xfrm>
          <a:custGeom>
            <a:avLst/>
            <a:gdLst/>
            <a:ahLst/>
            <a:cxnLst/>
            <a:rect r="r" b="b" t="t" l="l"/>
            <a:pathLst>
              <a:path h="886590" w="4574056">
                <a:moveTo>
                  <a:pt x="0" y="0"/>
                </a:moveTo>
                <a:lnTo>
                  <a:pt x="4574055" y="0"/>
                </a:lnTo>
                <a:lnTo>
                  <a:pt x="4574055" y="886591"/>
                </a:lnTo>
                <a:lnTo>
                  <a:pt x="0" y="88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031" r="0" b="-7433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63107" y="6962128"/>
            <a:ext cx="3880893" cy="3158076"/>
          </a:xfrm>
          <a:custGeom>
            <a:avLst/>
            <a:gdLst/>
            <a:ahLst/>
            <a:cxnLst/>
            <a:rect r="r" b="b" t="t" l="l"/>
            <a:pathLst>
              <a:path h="3158076" w="3880893">
                <a:moveTo>
                  <a:pt x="0" y="0"/>
                </a:moveTo>
                <a:lnTo>
                  <a:pt x="3880893" y="0"/>
                </a:lnTo>
                <a:lnTo>
                  <a:pt x="3880893" y="3158077"/>
                </a:lnTo>
                <a:lnTo>
                  <a:pt x="0" y="3158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10259" y="390525"/>
            <a:ext cx="699606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51517"/>
                </a:solidFill>
                <a:latin typeface="Poppins Bold"/>
              </a:rPr>
              <a:t>foodData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9179" y="4727575"/>
            <a:ext cx="699606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Poppins Medium"/>
              </a:rPr>
              <a:t>8 categorical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43115" y="4728276"/>
            <a:ext cx="6996063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1517"/>
                </a:solidFill>
                <a:latin typeface="Poppins Medium"/>
              </a:rPr>
              <a:t>12 numerical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51022" y="2993882"/>
            <a:ext cx="6734288" cy="68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3850">
                <a:solidFill>
                  <a:srgbClr val="151517"/>
                </a:solidFill>
                <a:latin typeface="Poppins Medium"/>
              </a:rPr>
              <a:t>20 columns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724028" y="7855714"/>
            <a:ext cx="6734288" cy="68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3850">
                <a:solidFill>
                  <a:srgbClr val="151517"/>
                </a:solidFill>
                <a:latin typeface="Poppins Medium"/>
              </a:rPr>
              <a:t>45593 rows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36410" y="7702757"/>
            <a:ext cx="6734288" cy="136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0"/>
              </a:lnSpc>
            </a:pPr>
            <a:r>
              <a:rPr lang="en-US" sz="3850">
                <a:solidFill>
                  <a:srgbClr val="151517"/>
                </a:solidFill>
                <a:latin typeface="Poppins Medium"/>
              </a:rPr>
              <a:t>All </a:t>
            </a:r>
          </a:p>
          <a:p>
            <a:pPr algn="ctr">
              <a:lnSpc>
                <a:spcPts val="5390"/>
              </a:lnSpc>
            </a:pPr>
            <a:r>
              <a:rPr lang="en-US" sz="3850">
                <a:solidFill>
                  <a:srgbClr val="151517"/>
                </a:solidFill>
                <a:latin typeface="Poppins Medium"/>
              </a:rPr>
              <a:t>unique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04046"/>
            <a:ext cx="7413126" cy="7419431"/>
            <a:chOff x="0" y="0"/>
            <a:chExt cx="1952428" cy="1954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428" cy="1954089"/>
            </a:xfrm>
            <a:custGeom>
              <a:avLst/>
              <a:gdLst/>
              <a:ahLst/>
              <a:cxnLst/>
              <a:rect r="r" b="b" t="t" l="l"/>
              <a:pathLst>
                <a:path h="1954089" w="1952428">
                  <a:moveTo>
                    <a:pt x="0" y="0"/>
                  </a:moveTo>
                  <a:lnTo>
                    <a:pt x="1952428" y="0"/>
                  </a:lnTo>
                  <a:lnTo>
                    <a:pt x="1952428" y="1954089"/>
                  </a:lnTo>
                  <a:lnTo>
                    <a:pt x="0" y="19540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952428" cy="2049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638"/>
            <a:ext cx="7236904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Categorical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6823" y="2563832"/>
            <a:ext cx="6476880" cy="637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Weather Conditions 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Road Traffic Density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Vehicle Condition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Type of Order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Type of Vehicle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Multiple Delivery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Festival</a:t>
            </a:r>
          </a:p>
          <a:p>
            <a:pPr marL="863599" indent="-431800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City</a:t>
            </a:r>
          </a:p>
          <a:p>
            <a:pPr>
              <a:lnSpc>
                <a:spcPts val="27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61660" y="94638"/>
            <a:ext cx="7236904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51517"/>
                </a:solidFill>
                <a:latin typeface="Poppins Semi-Bold"/>
              </a:rPr>
              <a:t>Numerical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82826" y="1487631"/>
            <a:ext cx="8594572" cy="8652261"/>
            <a:chOff x="0" y="0"/>
            <a:chExt cx="2263591" cy="22787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3591" cy="2278785"/>
            </a:xfrm>
            <a:custGeom>
              <a:avLst/>
              <a:gdLst/>
              <a:ahLst/>
              <a:cxnLst/>
              <a:rect r="r" b="b" t="t" l="l"/>
              <a:pathLst>
                <a:path h="2278785" w="2263591">
                  <a:moveTo>
                    <a:pt x="0" y="0"/>
                  </a:moveTo>
                  <a:lnTo>
                    <a:pt x="2263591" y="0"/>
                  </a:lnTo>
                  <a:lnTo>
                    <a:pt x="2263591" y="2278785"/>
                  </a:lnTo>
                  <a:lnTo>
                    <a:pt x="0" y="227878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263591" cy="2374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01995" y="1549737"/>
            <a:ext cx="7516773" cy="844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ID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Delivery Person ID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Delivery Person Age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Delivery Person Ratings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Restaurant Latitude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Restaurant Longitude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Delivery Location Latitude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Delivery Location Longitude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Order Date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Time Ordered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Time Order Picked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Poetsen"/>
              </a:rPr>
              <a:t>Time Taken (min)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E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6049" y="-605435"/>
            <a:ext cx="19080099" cy="12752657"/>
            <a:chOff x="0" y="0"/>
            <a:chExt cx="25440132" cy="170035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501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972146" y="0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501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972146" y="8535556"/>
              <a:ext cx="8467986" cy="8467986"/>
            </a:xfrm>
            <a:custGeom>
              <a:avLst/>
              <a:gdLst/>
              <a:ahLst/>
              <a:cxnLst/>
              <a:rect r="r" b="b" t="t" l="l"/>
              <a:pathLst>
                <a:path h="8467986" w="8467986">
                  <a:moveTo>
                    <a:pt x="0" y="0"/>
                  </a:moveTo>
                  <a:lnTo>
                    <a:pt x="8467986" y="0"/>
                  </a:lnTo>
                  <a:lnTo>
                    <a:pt x="8467986" y="8467986"/>
                  </a:lnTo>
                  <a:lnTo>
                    <a:pt x="0" y="8467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50795" y="2001008"/>
            <a:ext cx="11371775" cy="6908354"/>
          </a:xfrm>
          <a:custGeom>
            <a:avLst/>
            <a:gdLst/>
            <a:ahLst/>
            <a:cxnLst/>
            <a:rect r="r" b="b" t="t" l="l"/>
            <a:pathLst>
              <a:path h="6908354" w="11371775">
                <a:moveTo>
                  <a:pt x="0" y="0"/>
                </a:moveTo>
                <a:lnTo>
                  <a:pt x="11371775" y="0"/>
                </a:lnTo>
                <a:lnTo>
                  <a:pt x="11371775" y="6908353"/>
                </a:lnTo>
                <a:lnTo>
                  <a:pt x="0" y="6908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19668" y="5964441"/>
            <a:ext cx="3605805" cy="3605805"/>
          </a:xfrm>
          <a:custGeom>
            <a:avLst/>
            <a:gdLst/>
            <a:ahLst/>
            <a:cxnLst/>
            <a:rect r="r" b="b" t="t" l="l"/>
            <a:pathLst>
              <a:path h="3605805" w="3605805">
                <a:moveTo>
                  <a:pt x="0" y="0"/>
                </a:moveTo>
                <a:lnTo>
                  <a:pt x="3605804" y="0"/>
                </a:lnTo>
                <a:lnTo>
                  <a:pt x="3605804" y="3605805"/>
                </a:lnTo>
                <a:lnTo>
                  <a:pt x="0" y="360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1172" y="2900657"/>
            <a:ext cx="10571021" cy="486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8"/>
              </a:lnSpc>
            </a:pPr>
            <a:r>
              <a:rPr lang="en-US" sz="13821" spc="953">
                <a:solidFill>
                  <a:srgbClr val="39637B"/>
                </a:solidFill>
                <a:latin typeface="Sweet Apricot"/>
              </a:rPr>
              <a:t>DATA CLEANING &amp; PREPARATION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3912" y="8149964"/>
            <a:ext cx="1646080" cy="1646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58123" y="547264"/>
            <a:ext cx="1646080" cy="16460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049693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0"/>
                </a:moveTo>
                <a:lnTo>
                  <a:pt x="2607259" y="0"/>
                </a:lnTo>
                <a:lnTo>
                  <a:pt x="2607259" y="2607259"/>
                </a:lnTo>
                <a:lnTo>
                  <a:pt x="0" y="260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11656952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0"/>
                </a:moveTo>
                <a:lnTo>
                  <a:pt x="0" y="0"/>
                </a:lnTo>
                <a:lnTo>
                  <a:pt x="0" y="2607259"/>
                </a:lnTo>
                <a:lnTo>
                  <a:pt x="2607258" y="2607259"/>
                </a:lnTo>
                <a:lnTo>
                  <a:pt x="2607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36270" y="6219106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28697" y="654301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1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10800000">
            <a:off x="4573904" y="92033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2607259"/>
                </a:moveTo>
                <a:lnTo>
                  <a:pt x="2607259" y="2607259"/>
                </a:lnTo>
                <a:lnTo>
                  <a:pt x="2607259" y="0"/>
                </a:lnTo>
                <a:lnTo>
                  <a:pt x="0" y="0"/>
                </a:lnTo>
                <a:lnTo>
                  <a:pt x="0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2912059" y="618253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912059" y="425353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2912059" y="264567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2912059" y="68009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8436270" y="458905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8436270" y="283532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10800000">
            <a:off x="7181163" y="6667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2607259"/>
                </a:moveTo>
                <a:lnTo>
                  <a:pt x="0" y="2607259"/>
                </a:lnTo>
                <a:lnTo>
                  <a:pt x="0" y="0"/>
                </a:lnTo>
                <a:lnTo>
                  <a:pt x="2607258" y="0"/>
                </a:lnTo>
                <a:lnTo>
                  <a:pt x="2607258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3960481" y="328735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3960481" y="502730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800000">
            <a:off x="2705374" y="637945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9" y="0"/>
                </a:moveTo>
                <a:lnTo>
                  <a:pt x="0" y="0"/>
                </a:lnTo>
                <a:lnTo>
                  <a:pt x="0" y="2607258"/>
                </a:lnTo>
                <a:lnTo>
                  <a:pt x="2607259" y="2607258"/>
                </a:lnTo>
                <a:lnTo>
                  <a:pt x="26072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807741" y="8247985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0" y="823196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547703" y="7162726"/>
            <a:ext cx="6642758" cy="2804278"/>
          </a:xfrm>
          <a:custGeom>
            <a:avLst/>
            <a:gdLst/>
            <a:ahLst/>
            <a:cxnLst/>
            <a:rect r="r" b="b" t="t" l="l"/>
            <a:pathLst>
              <a:path h="2804278" w="6642758">
                <a:moveTo>
                  <a:pt x="0" y="0"/>
                </a:moveTo>
                <a:lnTo>
                  <a:pt x="6642758" y="0"/>
                </a:lnTo>
                <a:lnTo>
                  <a:pt x="6642758" y="2804278"/>
                </a:lnTo>
                <a:lnTo>
                  <a:pt x="0" y="2804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204486" y="8069982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90461" y="4061226"/>
            <a:ext cx="2932980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CHANGE COLUMN NAMES 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716662" y="2564703"/>
            <a:ext cx="2932980" cy="52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REMOVE NULL VALUE IN THE DATASET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3912" y="8149964"/>
            <a:ext cx="1646080" cy="1646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58123" y="547264"/>
            <a:ext cx="1646080" cy="16460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AA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049693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0"/>
                </a:moveTo>
                <a:lnTo>
                  <a:pt x="2607259" y="0"/>
                </a:lnTo>
                <a:lnTo>
                  <a:pt x="2607259" y="2607259"/>
                </a:lnTo>
                <a:lnTo>
                  <a:pt x="0" y="260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11656952" y="7455061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0"/>
                </a:moveTo>
                <a:lnTo>
                  <a:pt x="0" y="0"/>
                </a:lnTo>
                <a:lnTo>
                  <a:pt x="0" y="2607259"/>
                </a:lnTo>
                <a:lnTo>
                  <a:pt x="2607258" y="2607259"/>
                </a:lnTo>
                <a:lnTo>
                  <a:pt x="2607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8436270" y="6219106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28697" y="654301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3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10800000">
            <a:off x="4573904" y="120608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0" y="2607259"/>
                </a:moveTo>
                <a:lnTo>
                  <a:pt x="2607259" y="2607259"/>
                </a:lnTo>
                <a:lnTo>
                  <a:pt x="2607259" y="0"/>
                </a:lnTo>
                <a:lnTo>
                  <a:pt x="0" y="0"/>
                </a:lnTo>
                <a:lnTo>
                  <a:pt x="0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2912059" y="618253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2912059" y="425353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2912059" y="264567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2912059" y="68009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4" y="0"/>
                </a:lnTo>
                <a:lnTo>
                  <a:pt x="1965574" y="738729"/>
                </a:lnTo>
                <a:lnTo>
                  <a:pt x="0" y="7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8436270" y="4589051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8436270" y="283532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-10800000">
            <a:off x="7181163" y="6667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8" y="2607259"/>
                </a:moveTo>
                <a:lnTo>
                  <a:pt x="0" y="2607259"/>
                </a:lnTo>
                <a:lnTo>
                  <a:pt x="0" y="0"/>
                </a:lnTo>
                <a:lnTo>
                  <a:pt x="2607258" y="0"/>
                </a:lnTo>
                <a:lnTo>
                  <a:pt x="2607258" y="26072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3960481" y="3287357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400000">
            <a:off x="3960481" y="5027303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10800000">
            <a:off x="2705374" y="6379455"/>
            <a:ext cx="2607259" cy="2607259"/>
          </a:xfrm>
          <a:custGeom>
            <a:avLst/>
            <a:gdLst/>
            <a:ahLst/>
            <a:cxnLst/>
            <a:rect r="r" b="b" t="t" l="l"/>
            <a:pathLst>
              <a:path h="2607259" w="2607259">
                <a:moveTo>
                  <a:pt x="2607259" y="0"/>
                </a:moveTo>
                <a:lnTo>
                  <a:pt x="0" y="0"/>
                </a:lnTo>
                <a:lnTo>
                  <a:pt x="0" y="2607258"/>
                </a:lnTo>
                <a:lnTo>
                  <a:pt x="2607259" y="2607258"/>
                </a:lnTo>
                <a:lnTo>
                  <a:pt x="26072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807741" y="8247985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800000">
            <a:off x="0" y="8231968"/>
            <a:ext cx="1965575" cy="738729"/>
          </a:xfrm>
          <a:custGeom>
            <a:avLst/>
            <a:gdLst/>
            <a:ahLst/>
            <a:cxnLst/>
            <a:rect r="r" b="b" t="t" l="l"/>
            <a:pathLst>
              <a:path h="738729" w="1965575">
                <a:moveTo>
                  <a:pt x="0" y="0"/>
                </a:moveTo>
                <a:lnTo>
                  <a:pt x="1965575" y="0"/>
                </a:lnTo>
                <a:lnTo>
                  <a:pt x="1965575" y="738728"/>
                </a:lnTo>
                <a:lnTo>
                  <a:pt x="0" y="73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07741" y="333329"/>
            <a:ext cx="2878776" cy="7708300"/>
          </a:xfrm>
          <a:custGeom>
            <a:avLst/>
            <a:gdLst/>
            <a:ahLst/>
            <a:cxnLst/>
            <a:rect r="r" b="b" t="t" l="l"/>
            <a:pathLst>
              <a:path h="7708300" w="2878776">
                <a:moveTo>
                  <a:pt x="0" y="0"/>
                </a:moveTo>
                <a:lnTo>
                  <a:pt x="2878776" y="0"/>
                </a:lnTo>
                <a:lnTo>
                  <a:pt x="2878776" y="7708301"/>
                </a:lnTo>
                <a:lnTo>
                  <a:pt x="0" y="7708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204486" y="8069982"/>
            <a:ext cx="9049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400">
                <a:solidFill>
                  <a:srgbClr val="000000"/>
                </a:solidFill>
                <a:latin typeface="Sweet Apricot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12633" y="1927475"/>
            <a:ext cx="3736215" cy="883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INTRODUCE DISTANCE FROM RESTAURANT AND LOCATION LATITUDE AND LONGITUDE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22847" y="4850062"/>
            <a:ext cx="4271999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610">
                <a:solidFill>
                  <a:srgbClr val="000000"/>
                </a:solidFill>
                <a:latin typeface="Sweet Apricot"/>
              </a:rPr>
              <a:t> DELETE UNNECESSARY COLUMNS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DAGCqZ8RlEw</dc:identifier>
  <dcterms:modified xsi:type="dcterms:W3CDTF">2011-08-01T06:04:30Z</dcterms:modified>
  <cp:revision>1</cp:revision>
  <dc:title>SC1015 Mini Project Slides</dc:title>
</cp:coreProperties>
</file>